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387" r:id="rId2"/>
    <p:sldId id="334" r:id="rId3"/>
    <p:sldId id="388" r:id="rId4"/>
    <p:sldId id="390" r:id="rId5"/>
    <p:sldId id="391" r:id="rId6"/>
    <p:sldId id="392" r:id="rId7"/>
    <p:sldId id="393" r:id="rId8"/>
    <p:sldId id="394" r:id="rId9"/>
    <p:sldId id="395" r:id="rId10"/>
    <p:sldId id="396" r:id="rId11"/>
    <p:sldId id="397" r:id="rId12"/>
    <p:sldId id="389" r:id="rId13"/>
    <p:sldId id="398" r:id="rId14"/>
    <p:sldId id="400" r:id="rId15"/>
    <p:sldId id="401" r:id="rId16"/>
    <p:sldId id="402" r:id="rId17"/>
    <p:sldId id="399" r:id="rId18"/>
    <p:sldId id="403" r:id="rId19"/>
    <p:sldId id="404" r:id="rId20"/>
    <p:sldId id="405" r:id="rId21"/>
    <p:sldId id="406" r:id="rId22"/>
    <p:sldId id="408" r:id="rId23"/>
    <p:sldId id="407" r:id="rId24"/>
    <p:sldId id="409" r:id="rId25"/>
    <p:sldId id="410" r:id="rId26"/>
    <p:sldId id="411" r:id="rId27"/>
    <p:sldId id="418" r:id="rId28"/>
    <p:sldId id="414" r:id="rId29"/>
    <p:sldId id="416" r:id="rId30"/>
    <p:sldId id="417" r:id="rId31"/>
    <p:sldId id="412" r:id="rId32"/>
    <p:sldId id="419" r:id="rId33"/>
    <p:sldId id="420" r:id="rId34"/>
    <p:sldId id="422" r:id="rId35"/>
    <p:sldId id="423" r:id="rId36"/>
    <p:sldId id="424" r:id="rId37"/>
    <p:sldId id="425" r:id="rId38"/>
    <p:sldId id="426" r:id="rId39"/>
    <p:sldId id="427" r:id="rId40"/>
    <p:sldId id="428" r:id="rId41"/>
    <p:sldId id="429" r:id="rId42"/>
    <p:sldId id="431" r:id="rId43"/>
    <p:sldId id="432" r:id="rId44"/>
    <p:sldId id="434" r:id="rId45"/>
    <p:sldId id="435" r:id="rId46"/>
    <p:sldId id="437" r:id="rId47"/>
    <p:sldId id="436" r:id="rId48"/>
    <p:sldId id="438" r:id="rId49"/>
    <p:sldId id="439" r:id="rId50"/>
    <p:sldId id="440" r:id="rId51"/>
    <p:sldId id="441" r:id="rId52"/>
    <p:sldId id="442" r:id="rId53"/>
    <p:sldId id="444" r:id="rId54"/>
    <p:sldId id="445" r:id="rId55"/>
    <p:sldId id="447" r:id="rId56"/>
    <p:sldId id="448" r:id="rId57"/>
    <p:sldId id="449" r:id="rId58"/>
    <p:sldId id="450" r:id="rId59"/>
    <p:sldId id="451" r:id="rId60"/>
    <p:sldId id="452" r:id="rId61"/>
    <p:sldId id="453" r:id="rId62"/>
    <p:sldId id="454" r:id="rId63"/>
    <p:sldId id="455" r:id="rId64"/>
    <p:sldId id="456" r:id="rId65"/>
    <p:sldId id="457" r:id="rId66"/>
    <p:sldId id="458" r:id="rId67"/>
    <p:sldId id="459" r:id="rId68"/>
    <p:sldId id="460" r:id="rId69"/>
    <p:sldId id="461" r:id="rId70"/>
    <p:sldId id="462" r:id="rId71"/>
    <p:sldId id="464" r:id="rId72"/>
    <p:sldId id="465" r:id="rId73"/>
    <p:sldId id="466" r:id="rId74"/>
    <p:sldId id="468" r:id="rId75"/>
    <p:sldId id="469" r:id="rId76"/>
    <p:sldId id="470" r:id="rId77"/>
    <p:sldId id="471" r:id="rId78"/>
    <p:sldId id="472" r:id="rId79"/>
    <p:sldId id="473" r:id="rId80"/>
    <p:sldId id="475" r:id="rId81"/>
    <p:sldId id="474" r:id="rId82"/>
    <p:sldId id="476" r:id="rId83"/>
    <p:sldId id="477" r:id="rId84"/>
    <p:sldId id="478" r:id="rId85"/>
    <p:sldId id="479" r:id="rId86"/>
    <p:sldId id="480" r:id="rId87"/>
    <p:sldId id="481" r:id="rId88"/>
    <p:sldId id="485" r:id="rId89"/>
    <p:sldId id="486" r:id="rId90"/>
    <p:sldId id="487" r:id="rId91"/>
    <p:sldId id="489" r:id="rId92"/>
    <p:sldId id="490" r:id="rId93"/>
    <p:sldId id="491" r:id="rId94"/>
    <p:sldId id="492" r:id="rId95"/>
    <p:sldId id="493" r:id="rId96"/>
    <p:sldId id="495" r:id="rId97"/>
    <p:sldId id="496" r:id="rId98"/>
    <p:sldId id="497" r:id="rId99"/>
    <p:sldId id="498" r:id="rId100"/>
    <p:sldId id="499" r:id="rId101"/>
    <p:sldId id="500" r:id="rId102"/>
    <p:sldId id="501" r:id="rId103"/>
    <p:sldId id="503" r:id="rId104"/>
    <p:sldId id="505" r:id="rId105"/>
    <p:sldId id="506" r:id="rId106"/>
    <p:sldId id="504" r:id="rId107"/>
    <p:sldId id="507" r:id="rId108"/>
    <p:sldId id="508" r:id="rId109"/>
    <p:sldId id="510" r:id="rId110"/>
    <p:sldId id="509" r:id="rId111"/>
    <p:sldId id="511" r:id="rId112"/>
    <p:sldId id="512" r:id="rId113"/>
    <p:sldId id="513" r:id="rId114"/>
    <p:sldId id="514" r:id="rId115"/>
    <p:sldId id="515" r:id="rId116"/>
    <p:sldId id="516" r:id="rId117"/>
    <p:sldId id="517" r:id="rId118"/>
    <p:sldId id="518" r:id="rId119"/>
    <p:sldId id="519" r:id="rId120"/>
    <p:sldId id="521" r:id="rId1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28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4660"/>
  </p:normalViewPr>
  <p:slideViewPr>
    <p:cSldViewPr snapToGrid="0">
      <p:cViewPr varScale="1">
        <p:scale>
          <a:sx n="93" d="100"/>
          <a:sy n="93" d="100"/>
        </p:scale>
        <p:origin x="322" y="77"/>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C20C9-D071-4B57-B50C-CD41F5F4F807}" type="datetimeFigureOut">
              <a:rPr lang="es-ES" smtClean="0"/>
              <a:t>27/09/2024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8B652-CB85-48DE-9832-517299FA90D1}" type="slidenum">
              <a:rPr lang="es-ES" smtClean="0"/>
              <a:t>‹Nº›</a:t>
            </a:fld>
            <a:endParaRPr lang="es-ES"/>
          </a:p>
        </p:txBody>
      </p:sp>
    </p:spTree>
    <p:extLst>
      <p:ext uri="{BB962C8B-B14F-4D97-AF65-F5344CB8AC3E}">
        <p14:creationId xmlns:p14="http://schemas.microsoft.com/office/powerpoint/2010/main" val="1554194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CDA48-DBF5-7817-3CB4-F3B1D51A30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2CA9F44-9A19-8CC5-05CD-5DDCCF1FB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E1CC59A-313D-42E6-FA56-9A9B0E9AE960}"/>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5" name="Marcador de pie de página 4">
            <a:extLst>
              <a:ext uri="{FF2B5EF4-FFF2-40B4-BE49-F238E27FC236}">
                <a16:creationId xmlns:a16="http://schemas.microsoft.com/office/drawing/2014/main" id="{9B810F3E-6031-4CCF-74B7-01A43F0003B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C7A47F6-06F7-BA07-57E9-17FB9E78CEC1}"/>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666667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67D970-619F-AE85-3B87-6AC5583A795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DB8BAE7-5F29-9C18-FDCD-E01C8F44F84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2C51800-D518-3FEA-4C18-262266F81EDA}"/>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5" name="Marcador de pie de página 4">
            <a:extLst>
              <a:ext uri="{FF2B5EF4-FFF2-40B4-BE49-F238E27FC236}">
                <a16:creationId xmlns:a16="http://schemas.microsoft.com/office/drawing/2014/main" id="{2020E381-9269-50D2-95F2-59AF736A99D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931F8-B7F7-BF10-8FC9-F9B06FD56E26}"/>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59066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0E9F7E4-2EB2-AB06-C434-E58696DF44F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86925B9-D3CA-4E33-6C8D-826C4B8E3B5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97F50FD-BE30-861B-D831-790566C00847}"/>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5" name="Marcador de pie de página 4">
            <a:extLst>
              <a:ext uri="{FF2B5EF4-FFF2-40B4-BE49-F238E27FC236}">
                <a16:creationId xmlns:a16="http://schemas.microsoft.com/office/drawing/2014/main" id="{33EDF5E3-865F-5802-DE7A-0159960A820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AB68A86-0C94-8D5E-BEB1-B258CC4FE7C5}"/>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2120945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23019-B494-C4F7-6FE9-E499CBDAEF1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7057172-BC56-2927-1CEC-3948C25A3C0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EC76C27-12A4-765E-0AF0-937A09996F66}"/>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5" name="Marcador de pie de página 4">
            <a:extLst>
              <a:ext uri="{FF2B5EF4-FFF2-40B4-BE49-F238E27FC236}">
                <a16:creationId xmlns:a16="http://schemas.microsoft.com/office/drawing/2014/main" id="{90F37423-37BB-641D-307A-0D4D84AD365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D9AAB30-F185-BB4A-7F41-37811709A935}"/>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79162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0ED344-4F70-B599-4EFC-538D83D64B68}"/>
              </a:ext>
            </a:extLst>
          </p:cNvPr>
          <p:cNvSpPr>
            <a:spLocks noGrp="1"/>
          </p:cNvSpPr>
          <p:nvPr>
            <p:ph type="title"/>
          </p:nvPr>
        </p:nvSpPr>
        <p:spPr>
          <a:xfrm>
            <a:off x="831850" y="1709738"/>
            <a:ext cx="10515600" cy="2852737"/>
          </a:xfrm>
        </p:spPr>
        <p:txBody>
          <a:bodyPr anchor="b"/>
          <a:lstStyle>
            <a:lvl1pPr>
              <a:defRPr sz="6000"/>
            </a:lvl1p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1025CF04-7200-0A53-009F-4F950CCB26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23463BD-693D-C700-E0AA-F9F72443DF85}"/>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5" name="Marcador de pie de página 4">
            <a:extLst>
              <a:ext uri="{FF2B5EF4-FFF2-40B4-BE49-F238E27FC236}">
                <a16:creationId xmlns:a16="http://schemas.microsoft.com/office/drawing/2014/main" id="{29605059-24E5-B4B0-4DFA-786D658A3A1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172F44B-DD23-100D-21CA-37E2E15F648D}"/>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592228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A99A0-725B-AE86-0A78-1C4291AF6ED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E8E7438-1446-160A-5FA0-A199737AFA1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091EF64-9734-EA4E-0CCD-42400BAAC12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AFB1D8B-E945-EEE3-3AA1-8B5F16C7775E}"/>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6" name="Marcador de pie de página 5">
            <a:extLst>
              <a:ext uri="{FF2B5EF4-FFF2-40B4-BE49-F238E27FC236}">
                <a16:creationId xmlns:a16="http://schemas.microsoft.com/office/drawing/2014/main" id="{9EDC86F7-9029-0107-5D96-7F7A1B60AAE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57F6DC5-F10E-A952-AAD2-100AD21E32B3}"/>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137005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CA414C-8A49-32D6-9B97-E25F2B2AC6B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D20ECE1-5D36-53EA-F1AF-407D6826BC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93B5528-89EA-42CE-9F4F-D866C1DA369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0897716-EB47-220E-68EF-C91986D25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12DAB5E-8442-6E07-A222-45C397B1DA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AEF8C72-6EBF-5931-72FF-52E9EB17C3CA}"/>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8" name="Marcador de pie de página 7">
            <a:extLst>
              <a:ext uri="{FF2B5EF4-FFF2-40B4-BE49-F238E27FC236}">
                <a16:creationId xmlns:a16="http://schemas.microsoft.com/office/drawing/2014/main" id="{AF4F7A62-61B2-C8B4-888E-61F8E24C87E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E22A518-E423-091A-391D-BD92308A2E71}"/>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59159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12D6F7-5FD6-6BE7-E6BC-409B31555FA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3DE8F2C-7E2D-7575-F09A-99470B44A8DD}"/>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4" name="Marcador de pie de página 3">
            <a:extLst>
              <a:ext uri="{FF2B5EF4-FFF2-40B4-BE49-F238E27FC236}">
                <a16:creationId xmlns:a16="http://schemas.microsoft.com/office/drawing/2014/main" id="{DF572EEF-F675-923E-521D-E6E8C84946F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3750C21-C5B7-E15E-7715-5407DFFB882A}"/>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111612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F7ECA16-E912-FCC5-B96C-EDE6A2BEED06}"/>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3" name="Marcador de pie de página 2">
            <a:extLst>
              <a:ext uri="{FF2B5EF4-FFF2-40B4-BE49-F238E27FC236}">
                <a16:creationId xmlns:a16="http://schemas.microsoft.com/office/drawing/2014/main" id="{1959D7B4-498C-66CB-4CF4-F407B8E3B9D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3AD4B9E-6FAB-D35A-027B-3A254F3A0D8E}"/>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259792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7D73ED-7B1E-DC44-0814-A6730CA147B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0B3E050-37D3-4489-3AE6-B6BA80A2F1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373BD77-A9EA-14D2-EABE-6599DBB4B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35E6193-6893-20C3-7A84-B3CE9E1754FA}"/>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6" name="Marcador de pie de página 5">
            <a:extLst>
              <a:ext uri="{FF2B5EF4-FFF2-40B4-BE49-F238E27FC236}">
                <a16:creationId xmlns:a16="http://schemas.microsoft.com/office/drawing/2014/main" id="{10D2893C-60A7-8037-5D7E-6083B251638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F906EA-AE9C-8141-9DD1-3CC1CC492EA0}"/>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257165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8C34E-DDAD-E694-3B9C-8F02609BED0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564B88E-E852-7785-5E67-1A6FD332E5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0050F0C-0CDE-47F7-AB6F-EC86524E6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4378B94-E8CE-453F-2DCC-756D45043FE6}"/>
              </a:ext>
            </a:extLst>
          </p:cNvPr>
          <p:cNvSpPr>
            <a:spLocks noGrp="1"/>
          </p:cNvSpPr>
          <p:nvPr>
            <p:ph type="dt" sz="half" idx="10"/>
          </p:nvPr>
        </p:nvSpPr>
        <p:spPr/>
        <p:txBody>
          <a:bodyPr/>
          <a:lstStyle/>
          <a:p>
            <a:fld id="{4304BCAC-BB2A-4FA4-AAEB-3933B92CDB7D}" type="datetimeFigureOut">
              <a:rPr lang="es-ES" smtClean="0"/>
              <a:t>27/09/2024</a:t>
            </a:fld>
            <a:endParaRPr lang="es-ES"/>
          </a:p>
        </p:txBody>
      </p:sp>
      <p:sp>
        <p:nvSpPr>
          <p:cNvPr id="6" name="Marcador de pie de página 5">
            <a:extLst>
              <a:ext uri="{FF2B5EF4-FFF2-40B4-BE49-F238E27FC236}">
                <a16:creationId xmlns:a16="http://schemas.microsoft.com/office/drawing/2014/main" id="{4F19EE5A-5C39-F3D1-F9EC-707556998C6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3BE86A5-DB91-3881-261D-6FD27F93D227}"/>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417930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2DC1B3C-CC78-4BAF-D665-A6DAD0A09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890D7A0-C9DB-A7EB-C8C6-2DD3207EE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22A95B1-857F-A54E-3705-45529E00A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04BCAC-BB2A-4FA4-AAEB-3933B92CDB7D}" type="datetimeFigureOut">
              <a:rPr lang="es-ES" smtClean="0"/>
              <a:t>27/09/2024</a:t>
            </a:fld>
            <a:endParaRPr lang="es-ES"/>
          </a:p>
        </p:txBody>
      </p:sp>
      <p:sp>
        <p:nvSpPr>
          <p:cNvPr id="5" name="Marcador de pie de página 4">
            <a:extLst>
              <a:ext uri="{FF2B5EF4-FFF2-40B4-BE49-F238E27FC236}">
                <a16:creationId xmlns:a16="http://schemas.microsoft.com/office/drawing/2014/main" id="{5166AA70-F9BE-26E5-18DD-2972E47039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181F54C-3DF6-E380-F6F9-80B83FEC4D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E5C830-93DD-442C-9621-EA1252B958C2}" type="slidenum">
              <a:rPr lang="es-ES" smtClean="0"/>
              <a:t>‹Nº›</a:t>
            </a:fld>
            <a:endParaRPr lang="es-ES"/>
          </a:p>
        </p:txBody>
      </p:sp>
      <p:pic>
        <p:nvPicPr>
          <p:cNvPr id="8" name="Imagen 7" descr="Logotipo&#10;&#10;Descripción generada automáticamente">
            <a:extLst>
              <a:ext uri="{FF2B5EF4-FFF2-40B4-BE49-F238E27FC236}">
                <a16:creationId xmlns:a16="http://schemas.microsoft.com/office/drawing/2014/main" id="{F3CA2F78-849A-A6EE-8C7F-22454F28B25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965" y="80573"/>
            <a:ext cx="752235" cy="747220"/>
          </a:xfrm>
          <a:prstGeom prst="rect">
            <a:avLst/>
          </a:prstGeom>
        </p:spPr>
      </p:pic>
    </p:spTree>
    <p:extLst>
      <p:ext uri="{BB962C8B-B14F-4D97-AF65-F5344CB8AC3E}">
        <p14:creationId xmlns:p14="http://schemas.microsoft.com/office/powerpoint/2010/main" val="2717546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91282A"/>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hyperlink" Target="https://www.youtube.com/watch?v=JJSXxCpKwlc&amp;t=616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youtube.com/watch?v=GTiKFCkPaU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hRLMIFZWqnw&amp;t=12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YANAso8Jxrk"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U88iBwc2qIE"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OYoaLzobQmk"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6F2DD7-E16E-02F0-273B-E72EFED1AB5A}"/>
              </a:ext>
            </a:extLst>
          </p:cNvPr>
          <p:cNvSpPr>
            <a:spLocks noGrp="1"/>
          </p:cNvSpPr>
          <p:nvPr>
            <p:ph type="ctrTitle"/>
          </p:nvPr>
        </p:nvSpPr>
        <p:spPr/>
        <p:txBody>
          <a:bodyPr/>
          <a:lstStyle/>
          <a:p>
            <a:r>
              <a:rPr lang="es-ES" dirty="0"/>
              <a:t>T4 Termodinámica de la vida</a:t>
            </a:r>
          </a:p>
        </p:txBody>
      </p:sp>
      <p:sp>
        <p:nvSpPr>
          <p:cNvPr id="3" name="Subtítulo 2">
            <a:extLst>
              <a:ext uri="{FF2B5EF4-FFF2-40B4-BE49-F238E27FC236}">
                <a16:creationId xmlns:a16="http://schemas.microsoft.com/office/drawing/2014/main" id="{316AB016-50B1-6B2D-1AC7-0B71A5D5A5E4}"/>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14298988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479DBC-02BD-3A42-D28B-4DD54B1B1681}"/>
              </a:ext>
            </a:extLst>
          </p:cNvPr>
          <p:cNvSpPr>
            <a:spLocks noGrp="1"/>
          </p:cNvSpPr>
          <p:nvPr>
            <p:ph type="title"/>
          </p:nvPr>
        </p:nvSpPr>
        <p:spPr/>
        <p:txBody>
          <a:bodyPr/>
          <a:lstStyle/>
          <a:p>
            <a:r>
              <a:rPr lang="es-ES" dirty="0"/>
              <a:t>¿Cómo se mide el desorden?</a:t>
            </a:r>
          </a:p>
        </p:txBody>
      </p:sp>
      <p:sp>
        <p:nvSpPr>
          <p:cNvPr id="3" name="Marcador de contenido 2">
            <a:extLst>
              <a:ext uri="{FF2B5EF4-FFF2-40B4-BE49-F238E27FC236}">
                <a16:creationId xmlns:a16="http://schemas.microsoft.com/office/drawing/2014/main" id="{5F6D0505-9430-173B-60E1-FB2A254A7341}"/>
              </a:ext>
            </a:extLst>
          </p:cNvPr>
          <p:cNvSpPr>
            <a:spLocks noGrp="1"/>
          </p:cNvSpPr>
          <p:nvPr>
            <p:ph idx="1"/>
          </p:nvPr>
        </p:nvSpPr>
        <p:spPr>
          <a:xfrm>
            <a:off x="838200" y="1825624"/>
            <a:ext cx="10515600" cy="5032375"/>
          </a:xfrm>
        </p:spPr>
        <p:txBody>
          <a:bodyPr>
            <a:normAutofit/>
          </a:bodyPr>
          <a:lstStyle/>
          <a:p>
            <a:r>
              <a:rPr lang="es-ES" b="1" dirty="0"/>
              <a:t>Ejemplo:</a:t>
            </a:r>
          </a:p>
          <a:p>
            <a:pPr>
              <a:lnSpc>
                <a:spcPct val="115000"/>
              </a:lnSpc>
              <a:spcAft>
                <a:spcPts val="1000"/>
              </a:spcAft>
            </a:pPr>
            <a:endParaRPr lang="es-ES"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s-ES" sz="1800" dirty="0">
                <a:latin typeface="Cambria" panose="02040503050406030204" pitchFamily="18" charset="0"/>
                <a:ea typeface="MS Mincho" panose="02020609040205080304" pitchFamily="49" charset="-128"/>
                <a:cs typeface="Times New Roman" panose="02020603050405020304" pitchFamily="18" charset="0"/>
              </a:rPr>
              <a:t>¿A qué conclusión hemos llegado?</a:t>
            </a: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La cantidad de información necesaria (Entropía) para representar 1000 lanzamientos de una moneda es de aproximadamente 1000 bits. Esto tiene sentido porque cada lanzamiento es independiente y completamente aleatorio, lo que implica que se necesitarían 1000 bits para codificar la secuencia completa sin ninguna compresión.</a:t>
            </a:r>
          </a:p>
          <a:p>
            <a:pPr>
              <a:lnSpc>
                <a:spcPct val="115000"/>
              </a:lnSpc>
              <a:spcAft>
                <a:spcPts val="1000"/>
              </a:spcAft>
            </a:pPr>
            <a:endParaRPr lang="es-ES" sz="18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4" name="CuadroTexto 3">
            <a:extLst>
              <a:ext uri="{FF2B5EF4-FFF2-40B4-BE49-F238E27FC236}">
                <a16:creationId xmlns:a16="http://schemas.microsoft.com/office/drawing/2014/main" id="{877F8F7A-0AB5-4A23-ADB7-298D9D465C04}"/>
              </a:ext>
            </a:extLst>
          </p:cNvPr>
          <p:cNvSpPr txBox="1"/>
          <p:nvPr/>
        </p:nvSpPr>
        <p:spPr>
          <a:xfrm>
            <a:off x="313038" y="6384324"/>
            <a:ext cx="3407471" cy="369332"/>
          </a:xfrm>
          <a:prstGeom prst="rect">
            <a:avLst/>
          </a:prstGeom>
          <a:noFill/>
        </p:spPr>
        <p:txBody>
          <a:bodyPr wrap="none" rtlCol="0">
            <a:spAutoFit/>
          </a:bodyPr>
          <a:lstStyle/>
          <a:p>
            <a:r>
              <a:rPr lang="es-ES" dirty="0"/>
              <a:t>Ver apuntes: Entropía de </a:t>
            </a:r>
            <a:r>
              <a:rPr lang="es-ES" dirty="0" err="1"/>
              <a:t>Shanon</a:t>
            </a:r>
            <a:endParaRPr lang="es-ES" dirty="0"/>
          </a:p>
        </p:txBody>
      </p:sp>
    </p:spTree>
    <p:extLst>
      <p:ext uri="{BB962C8B-B14F-4D97-AF65-F5344CB8AC3E}">
        <p14:creationId xmlns:p14="http://schemas.microsoft.com/office/powerpoint/2010/main" val="278777445"/>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746205-7973-163F-E01A-85F4EA623C6D}"/>
              </a:ext>
            </a:extLst>
          </p:cNvPr>
          <p:cNvSpPr>
            <a:spLocks noGrp="1"/>
          </p:cNvSpPr>
          <p:nvPr>
            <p:ph type="title"/>
          </p:nvPr>
        </p:nvSpPr>
        <p:spPr/>
        <p:txBody>
          <a:bodyPr/>
          <a:lstStyle/>
          <a:p>
            <a:r>
              <a:rPr lang="es-ES" dirty="0"/>
              <a:t>El agua y sus propiedades</a:t>
            </a:r>
          </a:p>
        </p:txBody>
      </p:sp>
      <p:pic>
        <p:nvPicPr>
          <p:cNvPr id="5" name="Marcador de contenido 4">
            <a:extLst>
              <a:ext uri="{FF2B5EF4-FFF2-40B4-BE49-F238E27FC236}">
                <a16:creationId xmlns:a16="http://schemas.microsoft.com/office/drawing/2014/main" id="{AA7D08E2-996C-E5F4-5882-0734BB8CD569}"/>
              </a:ext>
            </a:extLst>
          </p:cNvPr>
          <p:cNvPicPr>
            <a:picLocks noGrp="1" noChangeAspect="1"/>
          </p:cNvPicPr>
          <p:nvPr>
            <p:ph idx="1"/>
          </p:nvPr>
        </p:nvPicPr>
        <p:blipFill>
          <a:blip r:embed="rId2"/>
          <a:stretch>
            <a:fillRect/>
          </a:stretch>
        </p:blipFill>
        <p:spPr>
          <a:xfrm>
            <a:off x="2594923" y="1825625"/>
            <a:ext cx="7002153" cy="4351338"/>
          </a:xfrm>
        </p:spPr>
      </p:pic>
    </p:spTree>
    <p:extLst>
      <p:ext uri="{BB962C8B-B14F-4D97-AF65-F5344CB8AC3E}">
        <p14:creationId xmlns:p14="http://schemas.microsoft.com/office/powerpoint/2010/main" val="2169308388"/>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F309AD-23C4-DDDA-9075-25251CF2FC46}"/>
              </a:ext>
            </a:extLst>
          </p:cNvPr>
          <p:cNvSpPr>
            <a:spLocks noGrp="1"/>
          </p:cNvSpPr>
          <p:nvPr>
            <p:ph type="title"/>
          </p:nvPr>
        </p:nvSpPr>
        <p:spPr/>
        <p:txBody>
          <a:bodyPr/>
          <a:lstStyle/>
          <a:p>
            <a:r>
              <a:rPr lang="es-ES" dirty="0"/>
              <a:t>Autoensamblaje</a:t>
            </a:r>
          </a:p>
        </p:txBody>
      </p:sp>
      <p:sp>
        <p:nvSpPr>
          <p:cNvPr id="3" name="Marcador de contenido 2">
            <a:extLst>
              <a:ext uri="{FF2B5EF4-FFF2-40B4-BE49-F238E27FC236}">
                <a16:creationId xmlns:a16="http://schemas.microsoft.com/office/drawing/2014/main" id="{5219B190-8EC5-B0EE-3CDA-3F381ADF0DFD}"/>
              </a:ext>
            </a:extLst>
          </p:cNvPr>
          <p:cNvSpPr>
            <a:spLocks noGrp="1"/>
          </p:cNvSpPr>
          <p:nvPr>
            <p:ph idx="1"/>
          </p:nvPr>
        </p:nvSpPr>
        <p:spPr/>
        <p:txBody>
          <a:bodyPr/>
          <a:lstStyle/>
          <a:p>
            <a:r>
              <a:rPr lang="es-ES" dirty="0"/>
              <a:t>Como hemos visto el agua tiene propiedades relacionadas con su polaridad, éstas no solo dan lugar a interacciones entre el agua y las moléculas, sino que también propician agregaciones entre moléculas, así como el plegado de las macromoléculas.</a:t>
            </a:r>
          </a:p>
          <a:p>
            <a:pPr marL="0" indent="0">
              <a:buNone/>
            </a:pPr>
            <a:endParaRPr lang="es-ES" dirty="0"/>
          </a:p>
        </p:txBody>
      </p:sp>
    </p:spTree>
    <p:extLst>
      <p:ext uri="{BB962C8B-B14F-4D97-AF65-F5344CB8AC3E}">
        <p14:creationId xmlns:p14="http://schemas.microsoft.com/office/powerpoint/2010/main" val="2590812639"/>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CA2793-CE96-C1A0-1C7A-9361A5DA1EDA}"/>
              </a:ext>
            </a:extLst>
          </p:cNvPr>
          <p:cNvSpPr>
            <a:spLocks noGrp="1"/>
          </p:cNvSpPr>
          <p:nvPr>
            <p:ph type="title"/>
          </p:nvPr>
        </p:nvSpPr>
        <p:spPr>
          <a:xfrm>
            <a:off x="838200" y="365125"/>
            <a:ext cx="10515600" cy="1325563"/>
          </a:xfrm>
        </p:spPr>
        <p:txBody>
          <a:bodyPr anchor="ctr">
            <a:normAutofit/>
          </a:bodyPr>
          <a:lstStyle/>
          <a:p>
            <a:r>
              <a:rPr lang="es-ES" dirty="0"/>
              <a:t>Autoensamblaje</a:t>
            </a:r>
          </a:p>
        </p:txBody>
      </p:sp>
      <p:sp>
        <p:nvSpPr>
          <p:cNvPr id="3" name="Marcador de contenido 2">
            <a:extLst>
              <a:ext uri="{FF2B5EF4-FFF2-40B4-BE49-F238E27FC236}">
                <a16:creationId xmlns:a16="http://schemas.microsoft.com/office/drawing/2014/main" id="{6B3E3DB4-2318-8BCE-21C7-08AE4CA782A5}"/>
              </a:ext>
            </a:extLst>
          </p:cNvPr>
          <p:cNvSpPr>
            <a:spLocks noGrp="1"/>
          </p:cNvSpPr>
          <p:nvPr>
            <p:ph sz="half" idx="1"/>
          </p:nvPr>
        </p:nvSpPr>
        <p:spPr>
          <a:xfrm>
            <a:off x="838200" y="1825625"/>
            <a:ext cx="5181600" cy="4351338"/>
          </a:xfrm>
        </p:spPr>
        <p:txBody>
          <a:bodyPr>
            <a:normAutofit/>
          </a:bodyPr>
          <a:lstStyle/>
          <a:p>
            <a:r>
              <a:rPr lang="es-ES" dirty="0"/>
              <a:t>El caso más simple de autoensamblaje que todos conocemos es la formación de micelas, estas son estructuras, que pueden adoptar diversas formas como esféricas, cilíndricas, laminares formadas por la agregación de moléculas anfipáticas.</a:t>
            </a:r>
          </a:p>
        </p:txBody>
      </p:sp>
      <p:pic>
        <p:nvPicPr>
          <p:cNvPr id="5" name="Imagen 4" descr="Diagrama&#10;&#10;Descripción generada automáticamente">
            <a:extLst>
              <a:ext uri="{FF2B5EF4-FFF2-40B4-BE49-F238E27FC236}">
                <a16:creationId xmlns:a16="http://schemas.microsoft.com/office/drawing/2014/main" id="{063A63EE-C4B6-CE05-1883-772EA6586C50}"/>
              </a:ext>
            </a:extLst>
          </p:cNvPr>
          <p:cNvPicPr>
            <a:picLocks noChangeAspect="1"/>
          </p:cNvPicPr>
          <p:nvPr/>
        </p:nvPicPr>
        <p:blipFill>
          <a:blip r:embed="rId2"/>
          <a:stretch>
            <a:fillRect/>
          </a:stretch>
        </p:blipFill>
        <p:spPr>
          <a:xfrm>
            <a:off x="6372155" y="1825625"/>
            <a:ext cx="4781690" cy="4351338"/>
          </a:xfrm>
          <a:prstGeom prst="rect">
            <a:avLst/>
          </a:prstGeom>
          <a:noFill/>
        </p:spPr>
      </p:pic>
    </p:spTree>
    <p:extLst>
      <p:ext uri="{BB962C8B-B14F-4D97-AF65-F5344CB8AC3E}">
        <p14:creationId xmlns:p14="http://schemas.microsoft.com/office/powerpoint/2010/main" val="256015980"/>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F309AD-23C4-DDDA-9075-25251CF2FC46}"/>
              </a:ext>
            </a:extLst>
          </p:cNvPr>
          <p:cNvSpPr>
            <a:spLocks noGrp="1"/>
          </p:cNvSpPr>
          <p:nvPr>
            <p:ph type="title"/>
          </p:nvPr>
        </p:nvSpPr>
        <p:spPr/>
        <p:txBody>
          <a:bodyPr/>
          <a:lstStyle/>
          <a:p>
            <a:r>
              <a:rPr lang="es-ES" dirty="0"/>
              <a:t>Autoensamblaje</a:t>
            </a:r>
          </a:p>
        </p:txBody>
      </p:sp>
      <p:sp>
        <p:nvSpPr>
          <p:cNvPr id="3" name="Marcador de contenido 2">
            <a:extLst>
              <a:ext uri="{FF2B5EF4-FFF2-40B4-BE49-F238E27FC236}">
                <a16:creationId xmlns:a16="http://schemas.microsoft.com/office/drawing/2014/main" id="{5219B190-8EC5-B0EE-3CDA-3F381ADF0DFD}"/>
              </a:ext>
            </a:extLst>
          </p:cNvPr>
          <p:cNvSpPr>
            <a:spLocks noGrp="1"/>
          </p:cNvSpPr>
          <p:nvPr>
            <p:ph idx="1"/>
          </p:nvPr>
        </p:nvSpPr>
        <p:spPr/>
        <p:txBody>
          <a:bodyPr/>
          <a:lstStyle/>
          <a:p>
            <a:endParaRPr lang="es-ES" dirty="0">
              <a:hlinkClick r:id="rId2"/>
            </a:endParaRPr>
          </a:p>
          <a:p>
            <a:r>
              <a:rPr lang="es-ES" dirty="0">
                <a:hlinkClick r:id="rId2"/>
              </a:rPr>
              <a:t>JABÓN: ¿Cómo funciona de verdad? (youtube.com)</a:t>
            </a:r>
            <a:endParaRPr lang="es-ES" dirty="0"/>
          </a:p>
        </p:txBody>
      </p:sp>
    </p:spTree>
    <p:extLst>
      <p:ext uri="{BB962C8B-B14F-4D97-AF65-F5344CB8AC3E}">
        <p14:creationId xmlns:p14="http://schemas.microsoft.com/office/powerpoint/2010/main" val="3109481242"/>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A6ED1D-6A96-F05F-5631-333FDAF25492}"/>
              </a:ext>
            </a:extLst>
          </p:cNvPr>
          <p:cNvSpPr>
            <a:spLocks noGrp="1"/>
          </p:cNvSpPr>
          <p:nvPr>
            <p:ph type="title"/>
          </p:nvPr>
        </p:nvSpPr>
        <p:spPr/>
        <p:txBody>
          <a:bodyPr/>
          <a:lstStyle/>
          <a:p>
            <a:r>
              <a:rPr lang="es-ES" dirty="0"/>
              <a:t>Autoensamblaje</a:t>
            </a:r>
          </a:p>
        </p:txBody>
      </p:sp>
      <p:pic>
        <p:nvPicPr>
          <p:cNvPr id="5" name="Marcador de contenido 4">
            <a:extLst>
              <a:ext uri="{FF2B5EF4-FFF2-40B4-BE49-F238E27FC236}">
                <a16:creationId xmlns:a16="http://schemas.microsoft.com/office/drawing/2014/main" id="{34D28E48-5499-225E-000C-F31DF8915ED1}"/>
              </a:ext>
            </a:extLst>
          </p:cNvPr>
          <p:cNvPicPr>
            <a:picLocks noGrp="1" noChangeAspect="1"/>
          </p:cNvPicPr>
          <p:nvPr>
            <p:ph idx="1"/>
          </p:nvPr>
        </p:nvPicPr>
        <p:blipFill>
          <a:blip r:embed="rId2"/>
          <a:stretch>
            <a:fillRect/>
          </a:stretch>
        </p:blipFill>
        <p:spPr>
          <a:xfrm>
            <a:off x="2052637" y="1896269"/>
            <a:ext cx="8086725" cy="4210050"/>
          </a:xfrm>
        </p:spPr>
      </p:pic>
    </p:spTree>
    <p:extLst>
      <p:ext uri="{BB962C8B-B14F-4D97-AF65-F5344CB8AC3E}">
        <p14:creationId xmlns:p14="http://schemas.microsoft.com/office/powerpoint/2010/main" val="2308776928"/>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CA2793-CE96-C1A0-1C7A-9361A5DA1EDA}"/>
              </a:ext>
            </a:extLst>
          </p:cNvPr>
          <p:cNvSpPr>
            <a:spLocks noGrp="1"/>
          </p:cNvSpPr>
          <p:nvPr>
            <p:ph type="title"/>
          </p:nvPr>
        </p:nvSpPr>
        <p:spPr>
          <a:xfrm>
            <a:off x="838200" y="365125"/>
            <a:ext cx="10515600" cy="1325563"/>
          </a:xfrm>
        </p:spPr>
        <p:txBody>
          <a:bodyPr anchor="ctr">
            <a:normAutofit/>
          </a:bodyPr>
          <a:lstStyle/>
          <a:p>
            <a:r>
              <a:rPr lang="es-ES" dirty="0"/>
              <a:t>Autoensamblaje celular</a:t>
            </a:r>
          </a:p>
        </p:txBody>
      </p:sp>
      <p:sp>
        <p:nvSpPr>
          <p:cNvPr id="3" name="Marcador de contenido 2">
            <a:extLst>
              <a:ext uri="{FF2B5EF4-FFF2-40B4-BE49-F238E27FC236}">
                <a16:creationId xmlns:a16="http://schemas.microsoft.com/office/drawing/2014/main" id="{6B3E3DB4-2318-8BCE-21C7-08AE4CA782A5}"/>
              </a:ext>
            </a:extLst>
          </p:cNvPr>
          <p:cNvSpPr>
            <a:spLocks noGrp="1"/>
          </p:cNvSpPr>
          <p:nvPr>
            <p:ph sz="half" idx="1"/>
          </p:nvPr>
        </p:nvSpPr>
        <p:spPr>
          <a:xfrm>
            <a:off x="838200" y="1825625"/>
            <a:ext cx="5181600" cy="4351338"/>
          </a:xfrm>
        </p:spPr>
        <p:txBody>
          <a:bodyPr>
            <a:normAutofit/>
          </a:bodyPr>
          <a:lstStyle/>
          <a:p>
            <a:r>
              <a:rPr lang="es-ES" dirty="0"/>
              <a:t>El principal fosfolípido que forma las membranas celulares es la </a:t>
            </a:r>
            <a:r>
              <a:rPr lang="es-ES" b="1" dirty="0" err="1"/>
              <a:t>fosfatindilcolina</a:t>
            </a:r>
            <a:r>
              <a:rPr lang="es-ES" b="1" dirty="0"/>
              <a:t> (PC)</a:t>
            </a:r>
            <a:r>
              <a:rPr lang="es-ES" dirty="0"/>
              <a:t>. Está compuesta por una molécula de glicerol a la que están unidos dos ácidos grasos y un grupo fosfato. El grupo fosfato está a su vez enlazado a una molécula de colina.</a:t>
            </a:r>
          </a:p>
        </p:txBody>
      </p:sp>
      <p:pic>
        <p:nvPicPr>
          <p:cNvPr id="5" name="Imagen 4" descr="Diagrama&#10;&#10;Descripción generada automáticamente">
            <a:extLst>
              <a:ext uri="{FF2B5EF4-FFF2-40B4-BE49-F238E27FC236}">
                <a16:creationId xmlns:a16="http://schemas.microsoft.com/office/drawing/2014/main" id="{063A63EE-C4B6-CE05-1883-772EA6586C50}"/>
              </a:ext>
            </a:extLst>
          </p:cNvPr>
          <p:cNvPicPr>
            <a:picLocks noChangeAspect="1"/>
          </p:cNvPicPr>
          <p:nvPr/>
        </p:nvPicPr>
        <p:blipFill>
          <a:blip r:embed="rId2"/>
          <a:stretch>
            <a:fillRect/>
          </a:stretch>
        </p:blipFill>
        <p:spPr>
          <a:xfrm>
            <a:off x="6372155" y="1825625"/>
            <a:ext cx="4781690" cy="4351338"/>
          </a:xfrm>
          <a:prstGeom prst="rect">
            <a:avLst/>
          </a:prstGeom>
          <a:noFill/>
        </p:spPr>
      </p:pic>
    </p:spTree>
    <p:extLst>
      <p:ext uri="{BB962C8B-B14F-4D97-AF65-F5344CB8AC3E}">
        <p14:creationId xmlns:p14="http://schemas.microsoft.com/office/powerpoint/2010/main" val="554736682"/>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4173327-47B2-CABD-3678-C04F19539E26}"/>
              </a:ext>
            </a:extLst>
          </p:cNvPr>
          <p:cNvPicPr>
            <a:picLocks noChangeAspect="1"/>
          </p:cNvPicPr>
          <p:nvPr/>
        </p:nvPicPr>
        <p:blipFill>
          <a:blip r:embed="rId2"/>
          <a:stretch>
            <a:fillRect/>
          </a:stretch>
        </p:blipFill>
        <p:spPr>
          <a:xfrm>
            <a:off x="5371976" y="1922463"/>
            <a:ext cx="6820024" cy="4157662"/>
          </a:xfrm>
          <a:prstGeom prst="rect">
            <a:avLst/>
          </a:prstGeom>
        </p:spPr>
      </p:pic>
      <p:sp>
        <p:nvSpPr>
          <p:cNvPr id="2" name="Título 1">
            <a:extLst>
              <a:ext uri="{FF2B5EF4-FFF2-40B4-BE49-F238E27FC236}">
                <a16:creationId xmlns:a16="http://schemas.microsoft.com/office/drawing/2014/main" id="{31CA2793-CE96-C1A0-1C7A-9361A5DA1EDA}"/>
              </a:ext>
            </a:extLst>
          </p:cNvPr>
          <p:cNvSpPr>
            <a:spLocks noGrp="1"/>
          </p:cNvSpPr>
          <p:nvPr>
            <p:ph type="title"/>
          </p:nvPr>
        </p:nvSpPr>
        <p:spPr>
          <a:xfrm>
            <a:off x="838200" y="365125"/>
            <a:ext cx="10515600" cy="1325563"/>
          </a:xfrm>
        </p:spPr>
        <p:txBody>
          <a:bodyPr anchor="ctr">
            <a:normAutofit/>
          </a:bodyPr>
          <a:lstStyle/>
          <a:p>
            <a:r>
              <a:rPr lang="es-ES" dirty="0"/>
              <a:t>Autoensamblaje celular</a:t>
            </a:r>
          </a:p>
        </p:txBody>
      </p:sp>
      <p:sp>
        <p:nvSpPr>
          <p:cNvPr id="3" name="Marcador de contenido 2">
            <a:extLst>
              <a:ext uri="{FF2B5EF4-FFF2-40B4-BE49-F238E27FC236}">
                <a16:creationId xmlns:a16="http://schemas.microsoft.com/office/drawing/2014/main" id="{6B3E3DB4-2318-8BCE-21C7-08AE4CA782A5}"/>
              </a:ext>
            </a:extLst>
          </p:cNvPr>
          <p:cNvSpPr>
            <a:spLocks noGrp="1"/>
          </p:cNvSpPr>
          <p:nvPr>
            <p:ph sz="half" idx="1"/>
          </p:nvPr>
        </p:nvSpPr>
        <p:spPr>
          <a:xfrm>
            <a:off x="838200" y="1825625"/>
            <a:ext cx="5181600" cy="4351338"/>
          </a:xfrm>
        </p:spPr>
        <p:txBody>
          <a:bodyPr>
            <a:normAutofit/>
          </a:bodyPr>
          <a:lstStyle/>
          <a:p>
            <a:r>
              <a:rPr lang="es-ES" sz="1800" dirty="0"/>
              <a:t>Los fosfolípidos que forman las membranas celulares se comportan de una manera muy similar a las micelas, sin embargo, no engloban moléculas apolares en su interior. </a:t>
            </a:r>
          </a:p>
          <a:p>
            <a:endParaRPr lang="es-ES" sz="1800" dirty="0"/>
          </a:p>
          <a:p>
            <a:r>
              <a:rPr lang="es-ES" sz="1800" dirty="0"/>
              <a:t>Lo que ocurre, es que se auto ensamblan formando una superficie donde de un lado tenemos agua, en medio tenemos la molécula </a:t>
            </a:r>
            <a:r>
              <a:rPr lang="es-ES" sz="1800" dirty="0" err="1"/>
              <a:t>fosfolípida</a:t>
            </a:r>
            <a:r>
              <a:rPr lang="es-ES" sz="1800" dirty="0"/>
              <a:t>, unida a otra molécula </a:t>
            </a:r>
            <a:r>
              <a:rPr lang="es-ES" sz="1800" dirty="0" err="1"/>
              <a:t>fosfolípida</a:t>
            </a:r>
            <a:r>
              <a:rPr lang="es-ES" sz="1800" dirty="0"/>
              <a:t> y del otro lado se encuentra otro medio acuoso.</a:t>
            </a:r>
          </a:p>
          <a:p>
            <a:r>
              <a:rPr lang="es-ES" sz="1800" dirty="0"/>
              <a:t> </a:t>
            </a:r>
          </a:p>
        </p:txBody>
      </p:sp>
    </p:spTree>
    <p:extLst>
      <p:ext uri="{BB962C8B-B14F-4D97-AF65-F5344CB8AC3E}">
        <p14:creationId xmlns:p14="http://schemas.microsoft.com/office/powerpoint/2010/main" val="2449736489"/>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CA2793-CE96-C1A0-1C7A-9361A5DA1EDA}"/>
              </a:ext>
            </a:extLst>
          </p:cNvPr>
          <p:cNvSpPr>
            <a:spLocks noGrp="1"/>
          </p:cNvSpPr>
          <p:nvPr>
            <p:ph type="title"/>
          </p:nvPr>
        </p:nvSpPr>
        <p:spPr>
          <a:xfrm>
            <a:off x="838200" y="365125"/>
            <a:ext cx="10515600" cy="1325563"/>
          </a:xfrm>
        </p:spPr>
        <p:txBody>
          <a:bodyPr anchor="ctr">
            <a:normAutofit/>
          </a:bodyPr>
          <a:lstStyle/>
          <a:p>
            <a:r>
              <a:rPr lang="es-ES" dirty="0"/>
              <a:t>Autoensamblaje celular</a:t>
            </a:r>
          </a:p>
        </p:txBody>
      </p:sp>
      <p:sp>
        <p:nvSpPr>
          <p:cNvPr id="3" name="Marcador de contenido 2">
            <a:extLst>
              <a:ext uri="{FF2B5EF4-FFF2-40B4-BE49-F238E27FC236}">
                <a16:creationId xmlns:a16="http://schemas.microsoft.com/office/drawing/2014/main" id="{6B3E3DB4-2318-8BCE-21C7-08AE4CA782A5}"/>
              </a:ext>
            </a:extLst>
          </p:cNvPr>
          <p:cNvSpPr>
            <a:spLocks noGrp="1"/>
          </p:cNvSpPr>
          <p:nvPr>
            <p:ph sz="half" idx="1"/>
          </p:nvPr>
        </p:nvSpPr>
        <p:spPr>
          <a:xfrm>
            <a:off x="838200" y="1825625"/>
            <a:ext cx="5181600" cy="4351338"/>
          </a:xfrm>
        </p:spPr>
        <p:txBody>
          <a:bodyPr>
            <a:normAutofit/>
          </a:bodyPr>
          <a:lstStyle/>
          <a:p>
            <a:r>
              <a:rPr lang="es-ES" sz="1800" dirty="0"/>
              <a:t>Estas membranas no se comportan como un sólido, en cambio son un fluido, que debido a las fuerzas que actúan sobre ellos mantienen esa forma.</a:t>
            </a:r>
          </a:p>
          <a:p>
            <a:endParaRPr lang="es-ES" sz="1800" dirty="0"/>
          </a:p>
          <a:p>
            <a:r>
              <a:rPr lang="es-ES" sz="1800" dirty="0"/>
              <a:t>Para entenderlo mejor son como “pompas de jabón” en miniatura </a:t>
            </a:r>
          </a:p>
          <a:p>
            <a:endParaRPr lang="es-ES" sz="1800" dirty="0"/>
          </a:p>
          <a:p>
            <a:r>
              <a:rPr lang="es-ES" sz="1800" dirty="0"/>
              <a:t>Estas estructuras permiten que otras moléculas se “adhieran” a ellas para formar canales, etc.</a:t>
            </a:r>
          </a:p>
        </p:txBody>
      </p:sp>
      <p:pic>
        <p:nvPicPr>
          <p:cNvPr id="8" name="Imagen 7">
            <a:extLst>
              <a:ext uri="{FF2B5EF4-FFF2-40B4-BE49-F238E27FC236}">
                <a16:creationId xmlns:a16="http://schemas.microsoft.com/office/drawing/2014/main" id="{BB4CA325-E673-80B4-B39B-9EC0E4804719}"/>
              </a:ext>
            </a:extLst>
          </p:cNvPr>
          <p:cNvPicPr>
            <a:picLocks noChangeAspect="1"/>
          </p:cNvPicPr>
          <p:nvPr/>
        </p:nvPicPr>
        <p:blipFill>
          <a:blip r:embed="rId2"/>
          <a:stretch>
            <a:fillRect/>
          </a:stretch>
        </p:blipFill>
        <p:spPr>
          <a:xfrm>
            <a:off x="6019800" y="1465653"/>
            <a:ext cx="6087164" cy="3926694"/>
          </a:xfrm>
          <a:prstGeom prst="rect">
            <a:avLst/>
          </a:prstGeom>
        </p:spPr>
      </p:pic>
    </p:spTree>
    <p:extLst>
      <p:ext uri="{BB962C8B-B14F-4D97-AF65-F5344CB8AC3E}">
        <p14:creationId xmlns:p14="http://schemas.microsoft.com/office/powerpoint/2010/main" val="2021700505"/>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CA2793-CE96-C1A0-1C7A-9361A5DA1EDA}"/>
              </a:ext>
            </a:extLst>
          </p:cNvPr>
          <p:cNvSpPr>
            <a:spLocks noGrp="1"/>
          </p:cNvSpPr>
          <p:nvPr>
            <p:ph type="title"/>
          </p:nvPr>
        </p:nvSpPr>
        <p:spPr>
          <a:xfrm>
            <a:off x="838200" y="365125"/>
            <a:ext cx="10515600" cy="1325563"/>
          </a:xfrm>
        </p:spPr>
        <p:txBody>
          <a:bodyPr anchor="ctr">
            <a:normAutofit/>
          </a:bodyPr>
          <a:lstStyle/>
          <a:p>
            <a:r>
              <a:rPr lang="es-ES" dirty="0"/>
              <a:t>Autoensamblaje celular</a:t>
            </a:r>
          </a:p>
        </p:txBody>
      </p:sp>
      <p:sp>
        <p:nvSpPr>
          <p:cNvPr id="3" name="Marcador de contenido 2">
            <a:extLst>
              <a:ext uri="{FF2B5EF4-FFF2-40B4-BE49-F238E27FC236}">
                <a16:creationId xmlns:a16="http://schemas.microsoft.com/office/drawing/2014/main" id="{6B3E3DB4-2318-8BCE-21C7-08AE4CA782A5}"/>
              </a:ext>
            </a:extLst>
          </p:cNvPr>
          <p:cNvSpPr>
            <a:spLocks noGrp="1"/>
          </p:cNvSpPr>
          <p:nvPr>
            <p:ph sz="half" idx="1"/>
          </p:nvPr>
        </p:nvSpPr>
        <p:spPr>
          <a:xfrm>
            <a:off x="838199" y="1825625"/>
            <a:ext cx="6649995" cy="4351338"/>
          </a:xfrm>
        </p:spPr>
        <p:txBody>
          <a:bodyPr>
            <a:normAutofit/>
          </a:bodyPr>
          <a:lstStyle/>
          <a:p>
            <a:r>
              <a:rPr lang="es-ES" sz="1800" dirty="0"/>
              <a:t>Pero ¿Como sabemos que se comportan como un fluido ?</a:t>
            </a:r>
          </a:p>
        </p:txBody>
      </p:sp>
      <p:pic>
        <p:nvPicPr>
          <p:cNvPr id="5" name="Imagen 4">
            <a:extLst>
              <a:ext uri="{FF2B5EF4-FFF2-40B4-BE49-F238E27FC236}">
                <a16:creationId xmlns:a16="http://schemas.microsoft.com/office/drawing/2014/main" id="{FC568264-BB8C-7D5A-832C-A269359B9D67}"/>
              </a:ext>
            </a:extLst>
          </p:cNvPr>
          <p:cNvPicPr>
            <a:picLocks noChangeAspect="1"/>
          </p:cNvPicPr>
          <p:nvPr/>
        </p:nvPicPr>
        <p:blipFill>
          <a:blip r:embed="rId2"/>
          <a:stretch>
            <a:fillRect/>
          </a:stretch>
        </p:blipFill>
        <p:spPr>
          <a:xfrm>
            <a:off x="908087" y="2137635"/>
            <a:ext cx="10375825" cy="4720365"/>
          </a:xfrm>
          <a:prstGeom prst="rect">
            <a:avLst/>
          </a:prstGeom>
        </p:spPr>
      </p:pic>
    </p:spTree>
    <p:extLst>
      <p:ext uri="{BB962C8B-B14F-4D97-AF65-F5344CB8AC3E}">
        <p14:creationId xmlns:p14="http://schemas.microsoft.com/office/powerpoint/2010/main" val="3142182067"/>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C091B4C-0BDE-C671-EFEA-CF77D12B874F}"/>
              </a:ext>
            </a:extLst>
          </p:cNvPr>
          <p:cNvPicPr>
            <a:picLocks noChangeAspect="1"/>
          </p:cNvPicPr>
          <p:nvPr/>
        </p:nvPicPr>
        <p:blipFill>
          <a:blip r:embed="rId2"/>
          <a:stretch>
            <a:fillRect/>
          </a:stretch>
        </p:blipFill>
        <p:spPr>
          <a:xfrm>
            <a:off x="2183647" y="1825625"/>
            <a:ext cx="7824706" cy="4884211"/>
          </a:xfrm>
          <a:prstGeom prst="rect">
            <a:avLst/>
          </a:prstGeom>
        </p:spPr>
      </p:pic>
      <p:sp>
        <p:nvSpPr>
          <p:cNvPr id="2" name="Título 1">
            <a:extLst>
              <a:ext uri="{FF2B5EF4-FFF2-40B4-BE49-F238E27FC236}">
                <a16:creationId xmlns:a16="http://schemas.microsoft.com/office/drawing/2014/main" id="{31CA2793-CE96-C1A0-1C7A-9361A5DA1EDA}"/>
              </a:ext>
            </a:extLst>
          </p:cNvPr>
          <p:cNvSpPr>
            <a:spLocks noGrp="1"/>
          </p:cNvSpPr>
          <p:nvPr>
            <p:ph type="title"/>
          </p:nvPr>
        </p:nvSpPr>
        <p:spPr>
          <a:xfrm>
            <a:off x="838200" y="365125"/>
            <a:ext cx="10515600" cy="1325563"/>
          </a:xfrm>
        </p:spPr>
        <p:txBody>
          <a:bodyPr anchor="ctr">
            <a:normAutofit/>
          </a:bodyPr>
          <a:lstStyle/>
          <a:p>
            <a:r>
              <a:rPr lang="es-ES" dirty="0"/>
              <a:t>Autoensamblaje celular</a:t>
            </a:r>
          </a:p>
        </p:txBody>
      </p:sp>
      <p:sp>
        <p:nvSpPr>
          <p:cNvPr id="3" name="Marcador de contenido 2">
            <a:extLst>
              <a:ext uri="{FF2B5EF4-FFF2-40B4-BE49-F238E27FC236}">
                <a16:creationId xmlns:a16="http://schemas.microsoft.com/office/drawing/2014/main" id="{6B3E3DB4-2318-8BCE-21C7-08AE4CA782A5}"/>
              </a:ext>
            </a:extLst>
          </p:cNvPr>
          <p:cNvSpPr>
            <a:spLocks noGrp="1"/>
          </p:cNvSpPr>
          <p:nvPr>
            <p:ph sz="half" idx="1"/>
          </p:nvPr>
        </p:nvSpPr>
        <p:spPr>
          <a:xfrm>
            <a:off x="838199" y="1825625"/>
            <a:ext cx="6649995" cy="4351338"/>
          </a:xfrm>
        </p:spPr>
        <p:txBody>
          <a:bodyPr>
            <a:normAutofit/>
          </a:bodyPr>
          <a:lstStyle/>
          <a:p>
            <a:r>
              <a:rPr lang="es-ES" sz="1800" dirty="0"/>
              <a:t>Pero ¿Como sabemos que se comportan como un fluido ?</a:t>
            </a:r>
          </a:p>
        </p:txBody>
      </p:sp>
    </p:spTree>
    <p:extLst>
      <p:ext uri="{BB962C8B-B14F-4D97-AF65-F5344CB8AC3E}">
        <p14:creationId xmlns:p14="http://schemas.microsoft.com/office/powerpoint/2010/main" val="23618239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518CB-A462-FF76-9DFA-2CF52459BAF7}"/>
              </a:ext>
            </a:extLst>
          </p:cNvPr>
          <p:cNvSpPr>
            <a:spLocks noGrp="1"/>
          </p:cNvSpPr>
          <p:nvPr>
            <p:ph type="title"/>
          </p:nvPr>
        </p:nvSpPr>
        <p:spPr/>
        <p:txBody>
          <a:bodyPr/>
          <a:lstStyle/>
          <a:p>
            <a:r>
              <a:rPr lang="es-ES" dirty="0"/>
              <a:t>Principio cero</a:t>
            </a:r>
          </a:p>
        </p:txBody>
      </p:sp>
      <p:sp>
        <p:nvSpPr>
          <p:cNvPr id="3" name="Marcador de contenido 2">
            <a:extLst>
              <a:ext uri="{FF2B5EF4-FFF2-40B4-BE49-F238E27FC236}">
                <a16:creationId xmlns:a16="http://schemas.microsoft.com/office/drawing/2014/main" id="{19842112-A199-D9D1-798A-8729082576BE}"/>
              </a:ext>
            </a:extLst>
          </p:cNvPr>
          <p:cNvSpPr>
            <a:spLocks noGrp="1"/>
          </p:cNvSpPr>
          <p:nvPr>
            <p:ph idx="1"/>
          </p:nvPr>
        </p:nvSpPr>
        <p:spPr>
          <a:xfrm>
            <a:off x="838200" y="1825625"/>
            <a:ext cx="5257800" cy="4351338"/>
          </a:xfrm>
        </p:spPr>
        <p:txBody>
          <a:bodyPr>
            <a:normAutofit/>
          </a:bodyPr>
          <a:lstStyle/>
          <a:p>
            <a:endParaRPr lang="es-ES" sz="1800" dirty="0"/>
          </a:p>
          <a:p>
            <a:endParaRPr lang="es-ES" sz="1800" dirty="0"/>
          </a:p>
          <a:p>
            <a:r>
              <a:rPr lang="es-ES" sz="1800" dirty="0"/>
              <a:t>Si se pone un objeto con cierta temperatura en contacto con otro a una temperatura distinta, ambos intercambian calor hasta que sus temperaturas se igualan. El principio establece que para todo sistema existe una propiedad denominada temperatura empírica θ, que es común para todos los estados de equilibrio termodinámico que se encuentren en equilibrio mutuo con uno dado.</a:t>
            </a:r>
          </a:p>
        </p:txBody>
      </p:sp>
      <p:pic>
        <p:nvPicPr>
          <p:cNvPr id="5" name="Imagen 4">
            <a:extLst>
              <a:ext uri="{FF2B5EF4-FFF2-40B4-BE49-F238E27FC236}">
                <a16:creationId xmlns:a16="http://schemas.microsoft.com/office/drawing/2014/main" id="{AAB4ABD2-60D0-44A7-88DC-9A88D37F0FE7}"/>
              </a:ext>
            </a:extLst>
          </p:cNvPr>
          <p:cNvPicPr>
            <a:picLocks noChangeAspect="1"/>
          </p:cNvPicPr>
          <p:nvPr/>
        </p:nvPicPr>
        <p:blipFill>
          <a:blip r:embed="rId2"/>
          <a:stretch>
            <a:fillRect/>
          </a:stretch>
        </p:blipFill>
        <p:spPr>
          <a:xfrm>
            <a:off x="6096000" y="2384028"/>
            <a:ext cx="5357726" cy="2089944"/>
          </a:xfrm>
          <a:prstGeom prst="rect">
            <a:avLst/>
          </a:prstGeom>
        </p:spPr>
      </p:pic>
    </p:spTree>
    <p:extLst>
      <p:ext uri="{BB962C8B-B14F-4D97-AF65-F5344CB8AC3E}">
        <p14:creationId xmlns:p14="http://schemas.microsoft.com/office/powerpoint/2010/main" val="2118787499"/>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lstStyle/>
          <a:p>
            <a:r>
              <a:rPr lang="es-ES" dirty="0"/>
              <a:t>Como hemos visto la membrana celular puede surgir de manera espontánea, pero ¿Y su curvatura?</a:t>
            </a:r>
          </a:p>
          <a:p>
            <a:endParaRPr lang="es-ES" dirty="0"/>
          </a:p>
          <a:p>
            <a:r>
              <a:rPr lang="es-ES" sz="1800" dirty="0"/>
              <a:t>Hemos visto que los dos Pc que forman una estructura bicapa son exactamente iguales, por lo que el estado de energía más bajo ha de ser un plano, sin curvatura. </a:t>
            </a:r>
          </a:p>
        </p:txBody>
      </p:sp>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2"/>
          <a:stretch>
            <a:fillRect/>
          </a:stretch>
        </p:blipFill>
        <p:spPr>
          <a:xfrm>
            <a:off x="6172200" y="2541251"/>
            <a:ext cx="5181600" cy="2920086"/>
          </a:xfrm>
        </p:spPr>
      </p:pic>
    </p:spTree>
    <p:extLst>
      <p:ext uri="{BB962C8B-B14F-4D97-AF65-F5344CB8AC3E}">
        <p14:creationId xmlns:p14="http://schemas.microsoft.com/office/powerpoint/2010/main" val="3254288569"/>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normAutofit/>
              </a:bodyPr>
              <a:lstStyle/>
              <a:p>
                <a:r>
                  <a:rPr lang="es-ES" sz="1800" dirty="0"/>
                  <a:t>Deformar este plano para que genere una esfera ha de requerir una cierta energía, calculémosla.</a:t>
                </a:r>
              </a:p>
              <a:p>
                <a:endParaRPr lang="es-ES" sz="1800" dirty="0"/>
              </a:p>
              <a:p>
                <a:r>
                  <a:rPr lang="es-ES" sz="1800" dirty="0"/>
                  <a:t>De un lado de la membrana las cabezas polares se han de separar para que la membrana se pueda doblar, lo que hace que el agua entre en contacto con la parte no polar, aumentando la energía libre del sistema.</a:t>
                </a:r>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Vemos que del lado exterior el área que cubren las cabezas pasa de ser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a ser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Δ</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65CAB971-96E2-6E80-DD22-D50E2BACE83E}"/>
                  </a:ext>
                </a:extLst>
              </p:cNvPr>
              <p:cNvSpPr>
                <a:spLocks noGrp="1" noRot="1" noChangeAspect="1" noMove="1" noResize="1" noEditPoints="1" noAdjustHandles="1" noChangeArrowheads="1" noChangeShapeType="1" noTextEdit="1"/>
              </p:cNvSpPr>
              <p:nvPr>
                <p:ph sz="half" idx="1"/>
              </p:nvPr>
            </p:nvSpPr>
            <p:spPr>
              <a:blipFill>
                <a:blip r:embed="rId2"/>
                <a:stretch>
                  <a:fillRect l="-824" t="-1261" r="-94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3"/>
          <a:stretch>
            <a:fillRect/>
          </a:stretch>
        </p:blipFill>
        <p:spPr>
          <a:xfrm>
            <a:off x="6172200" y="2541251"/>
            <a:ext cx="5181600" cy="2920086"/>
          </a:xfrm>
        </p:spPr>
      </p:pic>
    </p:spTree>
    <p:extLst>
      <p:ext uri="{BB962C8B-B14F-4D97-AF65-F5344CB8AC3E}">
        <p14:creationId xmlns:p14="http://schemas.microsoft.com/office/powerpoint/2010/main" val="1951171396"/>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normAutofit/>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Para obtener la forma matemática de este costo, asumimos que tiene una expansión en serie: </a:t>
                </a:r>
              </a:p>
              <a:p>
                <a:pPr marL="0" indent="0" algn="ctr">
                  <a:buNone/>
                </a:pPr>
                <a:endParaRPr lang="es-ES" sz="1800" i="1" dirty="0">
                  <a:effectLst/>
                  <a:latin typeface="Cambria Math" panose="02040503050406030204" pitchFamily="18" charset="0"/>
                  <a:ea typeface="Calibri" panose="020F0502020204030204" pitchFamily="34" charset="0"/>
                  <a:cs typeface="Times New Roman" panose="02020603050405020304" pitchFamily="18" charset="0"/>
                </a:endParaRPr>
              </a:p>
              <a:p>
                <a:pPr marL="0" indent="0" algn="ctr">
                  <a:buNone/>
                </a:pPr>
                <a14:m>
                  <m:oMath xmlns:m="http://schemas.openxmlformats.org/officeDocument/2006/math">
                    <m:r>
                      <a:rPr lang="es-ES" sz="1800" i="1">
                        <a:effectLst/>
                        <a:latin typeface="Cambria Math" panose="02040503050406030204" pitchFamily="18" charset="0"/>
                        <a:ea typeface="Calibri" panose="020F0502020204030204" pitchFamily="34" charset="0"/>
                        <a:cs typeface="Times New Roman" panose="02020603050405020304" pitchFamily="18" charset="0"/>
                      </a:rPr>
                      <m:t>𝛥</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𝐹</m:t>
                    </m:r>
                    <m:r>
                      <a:rPr lang="es-ES"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𝛥</m:t>
                    </m:r>
                    <m:r>
                      <a:rPr lang="es-ES" sz="1800" i="1">
                        <a:effectLst/>
                        <a:latin typeface="Cambria Math" panose="02040503050406030204" pitchFamily="18" charset="0"/>
                        <a:ea typeface="Calibri" panose="020F0502020204030204" pitchFamily="34" charset="0"/>
                        <a:cs typeface="Times New Roman" panose="02020603050405020304" pitchFamily="18" charset="0"/>
                      </a:rPr>
                      <m:t>𝑎</m:t>
                    </m:r>
                    <m:r>
                      <a:rPr lang="es-ES"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r>
                      <a:rPr lang="es-ES" sz="1800" i="1">
                        <a:effectLst/>
                        <a:latin typeface="Cambria Math" panose="02040503050406030204" pitchFamily="18" charset="0"/>
                        <a:ea typeface="Calibri" panose="020F0502020204030204" pitchFamily="34" charset="0"/>
                        <a:cs typeface="Times New Roman" panose="02020603050405020304" pitchFamily="18" charset="0"/>
                      </a:rPr>
                      <m:t>𝛥</m:t>
                    </m:r>
                    <m:r>
                      <a:rPr lang="es-ES" sz="1800" i="1">
                        <a:effectLst/>
                        <a:latin typeface="Cambria Math" panose="02040503050406030204" pitchFamily="18" charset="0"/>
                        <a:ea typeface="Calibri" panose="020F0502020204030204" pitchFamily="34" charset="0"/>
                        <a:cs typeface="Times New Roman" panose="02020603050405020304" pitchFamily="18" charset="0"/>
                      </a:rPr>
                      <m:t>𝑎</m:t>
                    </m:r>
                    <m:r>
                      <a:rPr lang="es-ES" sz="1800" i="1">
                        <a:effectLst/>
                        <a:latin typeface="Cambria Math" panose="02040503050406030204" pitchFamily="18" charset="0"/>
                        <a:ea typeface="Calibri" panose="020F0502020204030204" pitchFamily="34" charset="0"/>
                        <a:cs typeface="Times New Roman" panose="02020603050405020304" pitchFamily="18" charset="0"/>
                      </a:rPr>
                      <m:t>)² + ...</m:t>
                    </m:r>
                  </m:oMath>
                </a14:m>
                <a:r>
                  <a:rPr lang="es-ES"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Suponiendo que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&gt;&gt;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entonces los términos superiores a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E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son insignificantes y como condición de contorno está claro que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r>
                      <a:rPr lang="es-ES" sz="1800" b="0" i="0" kern="10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s-ES" sz="1800" b="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es-ES" sz="1800" b="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ha de ser igual a 0</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por simetría, si no al doblar la membrana hacia el otro lado nos daría que es más favorable la operación que mantener la membrana recta.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65CAB971-96E2-6E80-DD22-D50E2BACE83E}"/>
                  </a:ext>
                </a:extLst>
              </p:cNvPr>
              <p:cNvSpPr>
                <a:spLocks noGrp="1" noRot="1" noChangeAspect="1" noMove="1" noResize="1" noEditPoints="1" noAdjustHandles="1" noChangeArrowheads="1" noChangeShapeType="1" noTextEdit="1"/>
              </p:cNvSpPr>
              <p:nvPr>
                <p:ph sz="half" idx="1"/>
              </p:nvPr>
            </p:nvSpPr>
            <p:spPr>
              <a:blipFill>
                <a:blip r:embed="rId2"/>
                <a:stretch>
                  <a:fillRect l="-824" t="-1261" r="-94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3"/>
          <a:stretch>
            <a:fillRect/>
          </a:stretch>
        </p:blipFill>
        <p:spPr>
          <a:xfrm>
            <a:off x="6172200" y="2541251"/>
            <a:ext cx="5181600" cy="2920086"/>
          </a:xfrm>
        </p:spPr>
      </p:pic>
    </p:spTree>
    <p:extLst>
      <p:ext uri="{BB962C8B-B14F-4D97-AF65-F5344CB8AC3E}">
        <p14:creationId xmlns:p14="http://schemas.microsoft.com/office/powerpoint/2010/main" val="2767234102"/>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normAutofit/>
              </a:bodyPr>
              <a:lstStyle/>
              <a:p>
                <a:pPr algn="just"/>
                <a:endParaRPr lang="es-ES" sz="1800" b="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A partir de todas estas estimaciones podemos escribir energía elástica por molécula de fosfolípido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d>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Siendo </a:t>
                </a:r>
                <a14:m>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𝑘</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una propiedad intrínseca de la membrana celular.</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65CAB971-96E2-6E80-DD22-D50E2BACE83E}"/>
                  </a:ext>
                </a:extLst>
              </p:cNvPr>
              <p:cNvSpPr>
                <a:spLocks noGrp="1" noRot="1" noChangeAspect="1" noMove="1" noResize="1" noEditPoints="1" noAdjustHandles="1" noChangeArrowheads="1" noChangeShapeType="1" noTextEdit="1"/>
              </p:cNvSpPr>
              <p:nvPr>
                <p:ph sz="half" idx="1"/>
              </p:nvPr>
            </p:nvSpPr>
            <p:spPr>
              <a:blipFill>
                <a:blip r:embed="rId2"/>
                <a:stretch>
                  <a:fillRect l="-824" r="-94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3"/>
          <a:stretch>
            <a:fillRect/>
          </a:stretch>
        </p:blipFill>
        <p:spPr>
          <a:xfrm>
            <a:off x="6172200" y="2541251"/>
            <a:ext cx="5181600" cy="2920086"/>
          </a:xfrm>
        </p:spPr>
      </p:pic>
    </p:spTree>
    <p:extLst>
      <p:ext uri="{BB962C8B-B14F-4D97-AF65-F5344CB8AC3E}">
        <p14:creationId xmlns:p14="http://schemas.microsoft.com/office/powerpoint/2010/main" val="1161838397"/>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normAutofit/>
              </a:bodyPr>
              <a:lstStyle/>
              <a:p>
                <a:pPr algn="just"/>
                <a:endParaRPr lang="es-ES" sz="1800" b="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A partir de la imagen podemos saber cuánto estiramos la membrana:</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𝛥</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𝑎</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h𝑒𝑎𝑑</m:t>
                          </m:r>
                        </m:sub>
                      </m:sSub>
                      <m:f>
                        <m:f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𝑑</m:t>
                          </m:r>
                        </m:num>
                        <m:den>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𝑅</m:t>
                          </m:r>
                        </m:den>
                      </m:f>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Por lo que para una membrana cilíndrica de radio R obtendríamos:</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1</m:t>
                          </m:r>
                        </m:num>
                        <m:den>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2</m:t>
                          </m:r>
                        </m:den>
                      </m:f>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h𝑒𝑎𝑑</m:t>
                                  </m:r>
                                </m:sub>
                              </m:sSub>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den>
                              </m:f>
                            </m:e>
                          </m:d>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65CAB971-96E2-6E80-DD22-D50E2BACE83E}"/>
                  </a:ext>
                </a:extLst>
              </p:cNvPr>
              <p:cNvSpPr>
                <a:spLocks noGrp="1" noRot="1" noChangeAspect="1" noMove="1" noResize="1" noEditPoints="1" noAdjustHandles="1" noChangeArrowheads="1" noChangeShapeType="1" noTextEdit="1"/>
              </p:cNvSpPr>
              <p:nvPr>
                <p:ph sz="half" idx="1"/>
              </p:nvPr>
            </p:nvSpPr>
            <p:spPr>
              <a:blipFill>
                <a:blip r:embed="rId2"/>
                <a:stretch>
                  <a:fillRect l="-824" r="-1882"/>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3"/>
          <a:stretch>
            <a:fillRect/>
          </a:stretch>
        </p:blipFill>
        <p:spPr>
          <a:xfrm>
            <a:off x="6172200" y="2541251"/>
            <a:ext cx="5181600" cy="2920086"/>
          </a:xfrm>
        </p:spPr>
      </p:pic>
    </p:spTree>
    <p:extLst>
      <p:ext uri="{BB962C8B-B14F-4D97-AF65-F5344CB8AC3E}">
        <p14:creationId xmlns:p14="http://schemas.microsoft.com/office/powerpoint/2010/main" val="2113075789"/>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normAutofit/>
              </a:bodyPr>
              <a:lstStyle/>
              <a:p>
                <a:pPr algn="just"/>
                <a:endParaRPr lang="es-ES" sz="1800" b="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Por simplicidad creemos una constante, con unidades de energía llamada rigidez de flexión: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𝜅</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h𝑒𝑎𝑑</m:t>
                        </m:r>
                      </m:sub>
                      <m:sup/>
                    </m:sSubSup>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Por lo que para una membrana cilíndrica de radio R obtendríamos:</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f>
                        <m:fPr>
                          <m:ctrlPr>
                            <a:rPr lang="es-ES" i="1"/>
                          </m:ctrlPr>
                        </m:fPr>
                        <m:num>
                          <m:sSub>
                            <m:sSubPr>
                              <m:ctrlPr>
                                <a:rPr lang="es-ES" i="1"/>
                              </m:ctrlPr>
                            </m:sSubPr>
                            <m:e>
                              <m:r>
                                <a:rPr lang="es-ES" i="1"/>
                                <m:t>𝐸</m:t>
                              </m:r>
                            </m:e>
                            <m:sub>
                              <m:r>
                                <a:rPr lang="es-ES" i="1"/>
                                <m:t>𝑘</m:t>
                              </m:r>
                            </m:sub>
                          </m:sSub>
                        </m:num>
                        <m:den>
                          <m:sSub>
                            <m:sSubPr>
                              <m:ctrlPr>
                                <a:rPr lang="es-ES" i="1"/>
                              </m:ctrlPr>
                            </m:sSubPr>
                            <m:e>
                              <m:r>
                                <a:rPr lang="es-ES" i="1"/>
                                <m:t>𝑎</m:t>
                              </m:r>
                            </m:e>
                            <m:sub>
                              <m:r>
                                <a:rPr lang="es-ES" i="1"/>
                                <m:t>h𝑒𝑎𝑑</m:t>
                              </m:r>
                            </m:sub>
                          </m:sSub>
                        </m:den>
                      </m:f>
                      <m:r>
                        <a:rPr lang="es-ES" i="1"/>
                        <m:t>=</m:t>
                      </m:r>
                      <m:f>
                        <m:fPr>
                          <m:ctrlPr>
                            <a:rPr lang="es-ES" i="1"/>
                          </m:ctrlPr>
                        </m:fPr>
                        <m:num>
                          <m:r>
                            <a:rPr lang="es-ES" i="1"/>
                            <m:t>1</m:t>
                          </m:r>
                        </m:num>
                        <m:den>
                          <m:r>
                            <a:rPr lang="es-ES" i="1"/>
                            <m:t>2</m:t>
                          </m:r>
                        </m:den>
                      </m:f>
                      <m:f>
                        <m:fPr>
                          <m:ctrlPr>
                            <a:rPr lang="es-ES" i="1"/>
                          </m:ctrlPr>
                        </m:fPr>
                        <m:num>
                          <m:r>
                            <a:rPr lang="es-ES" i="1"/>
                            <m:t>𝜅</m:t>
                          </m:r>
                        </m:num>
                        <m:den>
                          <m:sSup>
                            <m:sSupPr>
                              <m:ctrlPr>
                                <a:rPr lang="es-ES" i="1"/>
                              </m:ctrlPr>
                            </m:sSupPr>
                            <m:e>
                              <m:r>
                                <a:rPr lang="es-ES" i="1"/>
                                <m:t>𝑅</m:t>
                              </m:r>
                            </m:e>
                            <m:sup>
                              <m:r>
                                <a:rPr lang="es-ES" i="1"/>
                                <m:t>2</m:t>
                              </m:r>
                            </m:sup>
                          </m:sSup>
                        </m:den>
                      </m:f>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65CAB971-96E2-6E80-DD22-D50E2BACE83E}"/>
                  </a:ext>
                </a:extLst>
              </p:cNvPr>
              <p:cNvSpPr>
                <a:spLocks noGrp="1" noRot="1" noChangeAspect="1" noMove="1" noResize="1" noEditPoints="1" noAdjustHandles="1" noChangeArrowheads="1" noChangeShapeType="1" noTextEdit="1"/>
              </p:cNvSpPr>
              <p:nvPr>
                <p:ph sz="half" idx="1"/>
              </p:nvPr>
            </p:nvSpPr>
            <p:spPr>
              <a:blipFill>
                <a:blip r:embed="rId2"/>
                <a:stretch>
                  <a:fillRect l="-824" r="-1882"/>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3"/>
          <a:stretch>
            <a:fillRect/>
          </a:stretch>
        </p:blipFill>
        <p:spPr>
          <a:xfrm>
            <a:off x="6172200" y="2541251"/>
            <a:ext cx="5181600" cy="2920086"/>
          </a:xfrm>
        </p:spPr>
      </p:pic>
    </p:spTree>
    <p:extLst>
      <p:ext uri="{BB962C8B-B14F-4D97-AF65-F5344CB8AC3E}">
        <p14:creationId xmlns:p14="http://schemas.microsoft.com/office/powerpoint/2010/main" val="472583460"/>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normAutofit/>
              </a:bodyPr>
              <a:lstStyle/>
              <a:p>
                <a:pPr algn="just"/>
                <a:endParaRPr lang="es-ES" sz="1800" b="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Por ahora hemos visto las ecuaciones para curvar una membrana en un cilindro, pero ¿Y en una esfera?</a:t>
                </a: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El costo para doblar la membrana en un parche esférico de radio R es cuatro veces mayor, porque cada grupo de cabezas se estira en dos direcciones, y así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dos veces mayor.</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f>
                        <m:fPr>
                          <m:ctrlPr>
                            <a:rPr lang="es-ES" i="1"/>
                          </m:ctrlPr>
                        </m:fPr>
                        <m:num>
                          <m:sSub>
                            <m:sSubPr>
                              <m:ctrlPr>
                                <a:rPr lang="es-ES" i="1"/>
                              </m:ctrlPr>
                            </m:sSubPr>
                            <m:e>
                              <m:r>
                                <a:rPr lang="es-ES" i="1"/>
                                <m:t>𝐸</m:t>
                              </m:r>
                            </m:e>
                            <m:sub>
                              <m:r>
                                <a:rPr lang="es-ES" i="1"/>
                                <m:t>𝑘</m:t>
                              </m:r>
                              <m:d>
                                <m:dPr>
                                  <m:ctrlPr>
                                    <a:rPr lang="es-ES" i="1"/>
                                  </m:ctrlPr>
                                </m:dPr>
                                <m:e>
                                  <m:r>
                                    <a:rPr lang="es-ES" i="1"/>
                                    <m:t>𝑒𝑠𝑓𝑒𝑟𝑎</m:t>
                                  </m:r>
                                </m:e>
                              </m:d>
                            </m:sub>
                          </m:sSub>
                        </m:num>
                        <m:den>
                          <m:sSub>
                            <m:sSubPr>
                              <m:ctrlPr>
                                <a:rPr lang="es-ES" i="1"/>
                              </m:ctrlPr>
                            </m:sSubPr>
                            <m:e>
                              <m:r>
                                <a:rPr lang="es-ES" i="1"/>
                                <m:t>𝑎</m:t>
                              </m:r>
                            </m:e>
                            <m:sub>
                              <m:r>
                                <a:rPr lang="es-ES" i="1"/>
                                <m:t>h𝑒𝑎𝑑</m:t>
                              </m:r>
                            </m:sub>
                          </m:sSub>
                        </m:den>
                      </m:f>
                      <m:r>
                        <a:rPr lang="es-ES" i="1"/>
                        <m:t>=2</m:t>
                      </m:r>
                      <m:f>
                        <m:fPr>
                          <m:ctrlPr>
                            <a:rPr lang="es-ES" i="1"/>
                          </m:ctrlPr>
                        </m:fPr>
                        <m:num>
                          <m:r>
                            <a:rPr lang="es-ES" i="1"/>
                            <m:t>𝜅</m:t>
                          </m:r>
                        </m:num>
                        <m:den>
                          <m:sSup>
                            <m:sSupPr>
                              <m:ctrlPr>
                                <a:rPr lang="es-ES" i="1"/>
                              </m:ctrlPr>
                            </m:sSupPr>
                            <m:e>
                              <m:r>
                                <a:rPr lang="es-ES" i="1"/>
                                <m:t>𝑅</m:t>
                              </m:r>
                            </m:e>
                            <m:sup>
                              <m:r>
                                <a:rPr lang="es-ES" i="1"/>
                                <m:t>2</m:t>
                              </m:r>
                            </m:sup>
                          </m:sSup>
                        </m:den>
                      </m:f>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65CAB971-96E2-6E80-DD22-D50E2BACE83E}"/>
                  </a:ext>
                </a:extLst>
              </p:cNvPr>
              <p:cNvSpPr>
                <a:spLocks noGrp="1" noRot="1" noChangeAspect="1" noMove="1" noResize="1" noEditPoints="1" noAdjustHandles="1" noChangeArrowheads="1" noChangeShapeType="1" noTextEdit="1"/>
              </p:cNvSpPr>
              <p:nvPr>
                <p:ph sz="half" idx="1"/>
              </p:nvPr>
            </p:nvSpPr>
            <p:spPr>
              <a:blipFill>
                <a:blip r:embed="rId2"/>
                <a:stretch>
                  <a:fillRect l="-824" r="-1647"/>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3"/>
          <a:stretch>
            <a:fillRect/>
          </a:stretch>
        </p:blipFill>
        <p:spPr>
          <a:xfrm>
            <a:off x="6172200" y="2541251"/>
            <a:ext cx="5181600" cy="2920086"/>
          </a:xfrm>
        </p:spPr>
      </p:pic>
    </p:spTree>
    <p:extLst>
      <p:ext uri="{BB962C8B-B14F-4D97-AF65-F5344CB8AC3E}">
        <p14:creationId xmlns:p14="http://schemas.microsoft.com/office/powerpoint/2010/main" val="84201187"/>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normAutofit/>
              </a:bodyPr>
              <a:lstStyle/>
              <a:p>
                <a:pPr algn="just"/>
                <a:endParaRPr lang="es-ES" sz="1800" b="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14:m>
                  <m:oMath xmlns:m="http://schemas.openxmlformats.org/officeDocument/2006/math">
                    <m:f>
                      <m:fPr>
                        <m:ctrlPr>
                          <a:rPr lang="es-ES" sz="1800" i="1"/>
                        </m:ctrlPr>
                      </m:fPr>
                      <m:num>
                        <m:sSub>
                          <m:sSubPr>
                            <m:ctrlPr>
                              <a:rPr lang="es-ES" sz="1800" i="1"/>
                            </m:ctrlPr>
                          </m:sSubPr>
                          <m:e>
                            <m:r>
                              <a:rPr lang="es-ES" sz="1800" i="1"/>
                              <m:t>𝐸</m:t>
                            </m:r>
                          </m:e>
                          <m:sub>
                            <m:r>
                              <a:rPr lang="es-ES" sz="1800" i="1"/>
                              <m:t>𝑘</m:t>
                            </m:r>
                            <m:d>
                              <m:dPr>
                                <m:ctrlPr>
                                  <a:rPr lang="es-ES" sz="1800" i="1"/>
                                </m:ctrlPr>
                              </m:dPr>
                              <m:e>
                                <m:r>
                                  <a:rPr lang="es-ES" sz="1800" i="1"/>
                                  <m:t>𝑒𝑠𝑓𝑒𝑟𝑎</m:t>
                                </m:r>
                              </m:e>
                            </m:d>
                          </m:sub>
                        </m:sSub>
                      </m:num>
                      <m:den>
                        <m:sSub>
                          <m:sSubPr>
                            <m:ctrlPr>
                              <a:rPr lang="es-ES" sz="1800" i="1"/>
                            </m:ctrlPr>
                          </m:sSubPr>
                          <m:e>
                            <m:r>
                              <a:rPr lang="es-ES" sz="1800" i="1"/>
                              <m:t>𝑎</m:t>
                            </m:r>
                          </m:e>
                          <m:sub>
                            <m:r>
                              <a:rPr lang="es-ES" sz="1800" i="1"/>
                              <m:t>h𝑒𝑎𝑑</m:t>
                            </m:r>
                          </m:sub>
                        </m:sSub>
                      </m:den>
                    </m:f>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la energía por unidad de área de doblar una sola cabeza, sabemos que: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𝑒𝑠𝑓𝑒𝑟𝑎</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p>
                      </m:sSup>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Haciendo cálculos bastante simples podemos calcular la energía total de doblar toda la membrana en una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r>
                        <a:rPr lang="es-E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=8</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𝜋𝜅</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65CAB971-96E2-6E80-DD22-D50E2BACE83E}"/>
                  </a:ext>
                </a:extLst>
              </p:cNvPr>
              <p:cNvSpPr>
                <a:spLocks noGrp="1" noRot="1" noChangeAspect="1" noMove="1" noResize="1" noEditPoints="1" noAdjustHandles="1" noChangeArrowheads="1" noChangeShapeType="1" noTextEdit="1"/>
              </p:cNvSpPr>
              <p:nvPr>
                <p:ph sz="half" idx="1"/>
              </p:nvPr>
            </p:nvSpPr>
            <p:spPr>
              <a:blipFill>
                <a:blip r:embed="rId2"/>
                <a:stretch>
                  <a:fillRect l="-824" r="-706"/>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3"/>
          <a:stretch>
            <a:fillRect/>
          </a:stretch>
        </p:blipFill>
        <p:spPr>
          <a:xfrm>
            <a:off x="6172200" y="2541251"/>
            <a:ext cx="5181600" cy="2920086"/>
          </a:xfrm>
        </p:spPr>
      </p:pic>
    </p:spTree>
    <p:extLst>
      <p:ext uri="{BB962C8B-B14F-4D97-AF65-F5344CB8AC3E}">
        <p14:creationId xmlns:p14="http://schemas.microsoft.com/office/powerpoint/2010/main" val="4293913706"/>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normAutofit/>
              </a:bodyPr>
              <a:lstStyle/>
              <a:p>
                <a:pPr algn="just"/>
                <a:endParaRPr lang="es-ES" sz="1800" b="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r>
                        <a:rPr lang="es-E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=8</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𝜋𝜅</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b="1" dirty="0"/>
                  <a:t>La energía total de flexión de una esfera es independiente del radio de la esfera</a:t>
                </a:r>
                <a:endParaRPr lang="es-E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65CAB971-96E2-6E80-DD22-D50E2BACE83E}"/>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3"/>
          <a:stretch>
            <a:fillRect/>
          </a:stretch>
        </p:blipFill>
        <p:spPr>
          <a:xfrm>
            <a:off x="6172200" y="2541251"/>
            <a:ext cx="5181600" cy="2920086"/>
          </a:xfrm>
        </p:spPr>
      </p:pic>
    </p:spTree>
    <p:extLst>
      <p:ext uri="{BB962C8B-B14F-4D97-AF65-F5344CB8AC3E}">
        <p14:creationId xmlns:p14="http://schemas.microsoft.com/office/powerpoint/2010/main" val="1788203713"/>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91E7F-FD85-19CA-7849-F13AC7A780DB}"/>
              </a:ext>
            </a:extLst>
          </p:cNvPr>
          <p:cNvSpPr>
            <a:spLocks noGrp="1"/>
          </p:cNvSpPr>
          <p:nvPr>
            <p:ph type="title"/>
          </p:nvPr>
        </p:nvSpPr>
        <p:spPr/>
        <p:txBody>
          <a:bodyPr/>
          <a:lstStyle/>
          <a:p>
            <a:r>
              <a:rPr lang="es-ES" dirty="0"/>
              <a:t>Autoensamblaje celular</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5CAB971-96E2-6E80-DD22-D50E2BACE83E}"/>
                  </a:ext>
                </a:extLst>
              </p:cNvPr>
              <p:cNvSpPr>
                <a:spLocks noGrp="1"/>
              </p:cNvSpPr>
              <p:nvPr>
                <p:ph sz="half" idx="1"/>
              </p:nvPr>
            </p:nvSpPr>
            <p:spPr/>
            <p:txBody>
              <a:bodyPr>
                <a:normAutofit/>
              </a:bodyPr>
              <a:lstStyle/>
              <a:p>
                <a:pPr algn="just"/>
                <a:endParaRPr lang="es-ES" sz="1800" b="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kern="100" dirty="0">
                    <a:effectLst/>
                    <a:latin typeface="Calibri" panose="020F0502020204030204" pitchFamily="34" charset="0"/>
                    <a:ea typeface="Calibri" panose="020F0502020204030204" pitchFamily="34" charset="0"/>
                    <a:cs typeface="Times New Roman" panose="02020603050405020304" pitchFamily="18" charset="0"/>
                  </a:rPr>
                  <a:t>Problema:</a:t>
                </a:r>
              </a:p>
              <a:p>
                <a:pPr>
                  <a:lnSpc>
                    <a:spcPct val="107000"/>
                  </a:lnSpc>
                  <a:spcAft>
                    <a:spcPts val="800"/>
                  </a:spcAft>
                </a:pPr>
                <a:endParaRPr lang="es-ES"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t>Calcula la energía para formar una membrana celular si </a:t>
                </a:r>
                <a14:m>
                  <m:oMath xmlns:m="http://schemas.openxmlformats.org/officeDocument/2006/math">
                    <m:r>
                      <a:rPr lang="es-ES" sz="1800" i="1"/>
                      <m:t>𝜅</m:t>
                    </m:r>
                    <m:r>
                      <a:rPr lang="es-ES" sz="1800" i="1"/>
                      <m:t>=0.6∗</m:t>
                    </m:r>
                    <m:sSup>
                      <m:sSupPr>
                        <m:ctrlPr>
                          <a:rPr lang="es-ES" sz="1800" i="1"/>
                        </m:ctrlPr>
                      </m:sSupPr>
                      <m:e>
                        <m:r>
                          <a:rPr lang="es-ES" sz="1800" i="1"/>
                          <m:t>10</m:t>
                        </m:r>
                      </m:e>
                      <m:sup>
                        <m:r>
                          <a:rPr lang="es-ES" sz="1800" i="1"/>
                          <m:t>−19</m:t>
                        </m:r>
                      </m:sup>
                    </m:sSup>
                    <m:r>
                      <a:rPr lang="es-ES" sz="1800" i="1"/>
                      <m:t>𝐽</m:t>
                    </m:r>
                  </m:oMath>
                </a14:m>
                <a:r>
                  <a:rPr lang="es-ES" sz="1800" dirty="0"/>
                  <a:t> en unidades de </a:t>
                </a:r>
                <a14:m>
                  <m:oMath xmlns:m="http://schemas.openxmlformats.org/officeDocument/2006/math">
                    <m:sSub>
                      <m:sSubPr>
                        <m:ctrlPr>
                          <a:rPr lang="es-ES" sz="1800" i="1"/>
                        </m:ctrlPr>
                      </m:sSubPr>
                      <m:e>
                        <m:r>
                          <a:rPr lang="es-ES" sz="1800" i="1"/>
                          <m:t>𝑘</m:t>
                        </m:r>
                      </m:e>
                      <m:sub>
                        <m:r>
                          <a:rPr lang="es-ES" sz="1800" i="1"/>
                          <m:t>𝐵</m:t>
                        </m:r>
                      </m:sub>
                    </m:sSub>
                    <m:r>
                      <a:rPr lang="es-ES" sz="1800" i="1"/>
                      <m:t>𝑇</m:t>
                    </m:r>
                  </m:oMath>
                </a14:m>
                <a:r>
                  <a:rPr lang="es-ES" sz="1800" dirty="0"/>
                  <a:t>.</a:t>
                </a:r>
              </a:p>
              <a:p>
                <a:endParaRPr lang="es-ES" sz="1800" dirty="0"/>
              </a:p>
              <a:p>
                <a14:m>
                  <m:oMath xmlns:m="http://schemas.openxmlformats.org/officeDocument/2006/math">
                    <m:sSub>
                      <m:sSubPr>
                        <m:ctrlPr>
                          <a:rPr lang="es-ES" sz="1800" i="1"/>
                        </m:ctrlPr>
                      </m:sSubPr>
                      <m:e>
                        <m:r>
                          <a:rPr lang="es-ES" sz="1800" i="1"/>
                          <m:t>𝐸</m:t>
                        </m:r>
                      </m:e>
                      <m:sub>
                        <m:r>
                          <a:rPr lang="es-ES" sz="1800" i="1"/>
                          <m:t>𝑇</m:t>
                        </m:r>
                      </m:sub>
                    </m:sSub>
                    <m:r>
                      <a:rPr lang="es-ES" sz="1800" i="1"/>
                      <m:t>≈400</m:t>
                    </m:r>
                    <m:sSub>
                      <m:sSubPr>
                        <m:ctrlPr>
                          <a:rPr lang="es-ES" sz="1800" i="1"/>
                        </m:ctrlPr>
                      </m:sSubPr>
                      <m:e>
                        <m:r>
                          <a:rPr lang="es-ES" sz="1800" i="1"/>
                          <m:t>𝑘</m:t>
                        </m:r>
                      </m:e>
                      <m:sub>
                        <m:r>
                          <a:rPr lang="es-ES" sz="1800" i="1"/>
                          <m:t>𝐵</m:t>
                        </m:r>
                      </m:sub>
                    </m:sSub>
                    <m:r>
                      <a:rPr lang="es-ES" sz="1800" i="1"/>
                      <m:t>𝑇</m:t>
                    </m:r>
                  </m:oMath>
                </a14:m>
                <a:endParaRPr lang="es-ES" sz="1800" dirty="0"/>
              </a:p>
            </p:txBody>
          </p:sp>
        </mc:Choice>
        <mc:Fallback>
          <p:sp>
            <p:nvSpPr>
              <p:cNvPr id="3" name="Marcador de contenido 2">
                <a:extLst>
                  <a:ext uri="{FF2B5EF4-FFF2-40B4-BE49-F238E27FC236}">
                    <a16:creationId xmlns:a16="http://schemas.microsoft.com/office/drawing/2014/main" id="{65CAB971-96E2-6E80-DD22-D50E2BACE83E}"/>
                  </a:ext>
                </a:extLst>
              </p:cNvPr>
              <p:cNvSpPr>
                <a:spLocks noGrp="1" noRot="1" noChangeAspect="1" noMove="1" noResize="1" noEditPoints="1" noAdjustHandles="1" noChangeArrowheads="1" noChangeShapeType="1" noTextEdit="1"/>
              </p:cNvSpPr>
              <p:nvPr>
                <p:ph sz="half" idx="1"/>
              </p:nvPr>
            </p:nvSpPr>
            <p:spPr>
              <a:blipFill>
                <a:blip r:embed="rId2"/>
                <a:stretch>
                  <a:fillRect l="-2118"/>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61C8EA3E-6456-EAFF-305C-35A61E260E2B}"/>
              </a:ext>
            </a:extLst>
          </p:cNvPr>
          <p:cNvPicPr>
            <a:picLocks noGrp="1" noChangeAspect="1"/>
          </p:cNvPicPr>
          <p:nvPr>
            <p:ph sz="half" idx="2"/>
          </p:nvPr>
        </p:nvPicPr>
        <p:blipFill>
          <a:blip r:embed="rId3"/>
          <a:stretch>
            <a:fillRect/>
          </a:stretch>
        </p:blipFill>
        <p:spPr>
          <a:xfrm>
            <a:off x="6172200" y="2541251"/>
            <a:ext cx="5181600" cy="2920086"/>
          </a:xfrm>
        </p:spPr>
      </p:pic>
    </p:spTree>
    <p:extLst>
      <p:ext uri="{BB962C8B-B14F-4D97-AF65-F5344CB8AC3E}">
        <p14:creationId xmlns:p14="http://schemas.microsoft.com/office/powerpoint/2010/main" val="36378614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AF05595-6325-6F0D-6D98-6DCBAC3E04BD}"/>
              </a:ext>
            </a:extLst>
          </p:cNvPr>
          <p:cNvPicPr>
            <a:picLocks noChangeAspect="1"/>
          </p:cNvPicPr>
          <p:nvPr/>
        </p:nvPicPr>
        <p:blipFill>
          <a:blip r:embed="rId2"/>
          <a:stretch>
            <a:fillRect/>
          </a:stretch>
        </p:blipFill>
        <p:spPr>
          <a:xfrm>
            <a:off x="5457825" y="1890712"/>
            <a:ext cx="6734175" cy="3076575"/>
          </a:xfrm>
          <a:prstGeom prst="rect">
            <a:avLst/>
          </a:prstGeom>
        </p:spPr>
      </p:pic>
      <p:sp>
        <p:nvSpPr>
          <p:cNvPr id="2" name="Título 1">
            <a:extLst>
              <a:ext uri="{FF2B5EF4-FFF2-40B4-BE49-F238E27FC236}">
                <a16:creationId xmlns:a16="http://schemas.microsoft.com/office/drawing/2014/main" id="{6C7F49E1-0A96-0A1D-5DAC-518E69BB9248}"/>
              </a:ext>
            </a:extLst>
          </p:cNvPr>
          <p:cNvSpPr>
            <a:spLocks noGrp="1"/>
          </p:cNvSpPr>
          <p:nvPr>
            <p:ph type="title"/>
          </p:nvPr>
        </p:nvSpPr>
        <p:spPr/>
        <p:txBody>
          <a:bodyPr/>
          <a:lstStyle/>
          <a:p>
            <a:r>
              <a:rPr lang="es-ES" dirty="0"/>
              <a:t>Primera Ley de la Termodinámica (Conservación de la Energía)</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10C219C-EAA9-94DD-88D8-63095D0D3993}"/>
                  </a:ext>
                </a:extLst>
              </p:cNvPr>
              <p:cNvSpPr>
                <a:spLocks noGrp="1"/>
              </p:cNvSpPr>
              <p:nvPr>
                <p:ph idx="1"/>
              </p:nvPr>
            </p:nvSpPr>
            <p:spPr>
              <a:xfrm>
                <a:off x="838200" y="1825625"/>
                <a:ext cx="5834449" cy="4351338"/>
              </a:xfrm>
            </p:spPr>
            <p:txBody>
              <a:bodyPr/>
              <a:lstStyle/>
              <a:p>
                <a:pPr>
                  <a:lnSpc>
                    <a:spcPct val="107000"/>
                  </a:lnSpc>
                  <a:spcAft>
                    <a:spcPts val="800"/>
                  </a:spcAft>
                </a:pPr>
                <a:endParaRPr lang="es-ES" sz="1800" dirty="0"/>
              </a:p>
              <a:p>
                <a:pPr>
                  <a:lnSpc>
                    <a:spcPct val="107000"/>
                  </a:lnSpc>
                  <a:spcAft>
                    <a:spcPts val="800"/>
                  </a:spcAft>
                </a:pPr>
                <a:endParaRPr lang="es-ES" sz="1800" dirty="0"/>
              </a:p>
              <a:p>
                <a:pPr>
                  <a:lnSpc>
                    <a:spcPct val="107000"/>
                  </a:lnSpc>
                  <a:spcAft>
                    <a:spcPts val="800"/>
                  </a:spcAft>
                </a:pPr>
                <a:endParaRPr lang="es-ES" sz="1800" dirty="0"/>
              </a:p>
              <a:p>
                <a:pPr>
                  <a:lnSpc>
                    <a:spcPct val="107000"/>
                  </a:lnSpc>
                  <a:spcAft>
                    <a:spcPts val="800"/>
                  </a:spcAft>
                </a:pPr>
                <a:r>
                  <a:rPr lang="es-ES" sz="1800" dirty="0"/>
                  <a:t>El incremento de la energía interna de un sistema cerrado es igual al calor suministrado al sistema menos el trabajo hecho por el sistema.</a:t>
                </a:r>
              </a:p>
              <a:p>
                <a:pPr>
                  <a:lnSpc>
                    <a:spcPct val="107000"/>
                  </a:lnSpc>
                  <a:spcAft>
                    <a:spcPts val="800"/>
                  </a:spcAft>
                </a:pPr>
                <a:endParaRPr lang="es-ES" sz="1800" dirty="0"/>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m:rPr>
                          <m:sty m:val="p"/>
                        </m:rPr>
                        <a:rPr lang="es-ES" sz="1800" smtClean="0">
                          <a:effectLst/>
                          <a:latin typeface="Cambria Math" panose="02040503050406030204" pitchFamily="18" charset="0"/>
                          <a:ea typeface="Times New Roman" panose="02020603050405020304" pitchFamily="18" charset="0"/>
                          <a:cs typeface="Times New Roman" panose="02020603050405020304" pitchFamily="18" charset="0"/>
                        </a:rPr>
                        <m:t>Δ</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𝑈</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𝑄</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𝑊</m:t>
                      </m:r>
                    </m:oMath>
                  </m:oMathPara>
                </a14:m>
                <a:endParaRPr lang="es-ES" dirty="0"/>
              </a:p>
            </p:txBody>
          </p:sp>
        </mc:Choice>
        <mc:Fallback>
          <p:sp>
            <p:nvSpPr>
              <p:cNvPr id="3" name="Marcador de contenido 2">
                <a:extLst>
                  <a:ext uri="{FF2B5EF4-FFF2-40B4-BE49-F238E27FC236}">
                    <a16:creationId xmlns:a16="http://schemas.microsoft.com/office/drawing/2014/main" id="{010C219C-EAA9-94DD-88D8-63095D0D3993}"/>
                  </a:ext>
                </a:extLst>
              </p:cNvPr>
              <p:cNvSpPr>
                <a:spLocks noGrp="1" noRot="1" noChangeAspect="1" noMove="1" noResize="1" noEditPoints="1" noAdjustHandles="1" noChangeArrowheads="1" noChangeShapeType="1" noTextEdit="1"/>
              </p:cNvSpPr>
              <p:nvPr>
                <p:ph idx="1"/>
              </p:nvPr>
            </p:nvSpPr>
            <p:spPr>
              <a:xfrm>
                <a:off x="838200" y="1825625"/>
                <a:ext cx="5834449" cy="4351338"/>
              </a:xfrm>
              <a:blipFill>
                <a:blip r:embed="rId3"/>
                <a:stretch>
                  <a:fillRect l="-731"/>
                </a:stretch>
              </a:blipFill>
            </p:spPr>
            <p:txBody>
              <a:bodyPr/>
              <a:lstStyle/>
              <a:p>
                <a:r>
                  <a:rPr lang="es-ES">
                    <a:noFill/>
                  </a:rPr>
                  <a:t> </a:t>
                </a:r>
              </a:p>
            </p:txBody>
          </p:sp>
        </mc:Fallback>
      </mc:AlternateContent>
    </p:spTree>
    <p:extLst>
      <p:ext uri="{BB962C8B-B14F-4D97-AF65-F5344CB8AC3E}">
        <p14:creationId xmlns:p14="http://schemas.microsoft.com/office/powerpoint/2010/main" val="2211782667"/>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6F364B-902F-B2FC-39D1-E2E6939BFA7C}"/>
              </a:ext>
            </a:extLst>
          </p:cNvPr>
          <p:cNvSpPr>
            <a:spLocks noGrp="1"/>
          </p:cNvSpPr>
          <p:nvPr>
            <p:ph type="title"/>
          </p:nvPr>
        </p:nvSpPr>
        <p:spPr/>
        <p:txBody>
          <a:bodyPr/>
          <a:lstStyle/>
          <a:p>
            <a:r>
              <a:rPr lang="es-ES" dirty="0"/>
              <a:t>Autoensamblaje celular</a:t>
            </a:r>
          </a:p>
        </p:txBody>
      </p:sp>
      <p:sp>
        <p:nvSpPr>
          <p:cNvPr id="3" name="Marcador de contenido 2">
            <a:extLst>
              <a:ext uri="{FF2B5EF4-FFF2-40B4-BE49-F238E27FC236}">
                <a16:creationId xmlns:a16="http://schemas.microsoft.com/office/drawing/2014/main" id="{9CF4F786-C00A-B01A-D63E-ECC50B114B00}"/>
              </a:ext>
            </a:extLst>
          </p:cNvPr>
          <p:cNvSpPr>
            <a:spLocks noGrp="1"/>
          </p:cNvSpPr>
          <p:nvPr>
            <p:ph idx="1"/>
          </p:nvPr>
        </p:nvSpPr>
        <p:spPr/>
        <p:txBody>
          <a:bodyPr/>
          <a:lstStyle/>
          <a:p>
            <a:r>
              <a:rPr lang="es-ES" dirty="0">
                <a:hlinkClick r:id="rId2"/>
              </a:rPr>
              <a:t>ICSI </a:t>
            </a:r>
            <a:r>
              <a:rPr lang="es-ES" dirty="0" err="1">
                <a:hlinkClick r:id="rId2"/>
              </a:rPr>
              <a:t>Footage</a:t>
            </a:r>
            <a:r>
              <a:rPr lang="es-ES" dirty="0">
                <a:hlinkClick r:id="rId2"/>
              </a:rPr>
              <a:t>` (youtube.com)</a:t>
            </a:r>
            <a:endParaRPr lang="es-ES" dirty="0"/>
          </a:p>
        </p:txBody>
      </p:sp>
    </p:spTree>
    <p:extLst>
      <p:ext uri="{BB962C8B-B14F-4D97-AF65-F5344CB8AC3E}">
        <p14:creationId xmlns:p14="http://schemas.microsoft.com/office/powerpoint/2010/main" val="352867115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9E4761A-720A-01A5-5E9B-6156FDE6B2D0}"/>
              </a:ext>
            </a:extLst>
          </p:cNvPr>
          <p:cNvPicPr>
            <a:picLocks noChangeAspect="1"/>
          </p:cNvPicPr>
          <p:nvPr/>
        </p:nvPicPr>
        <p:blipFill>
          <a:blip r:embed="rId2"/>
          <a:stretch>
            <a:fillRect/>
          </a:stretch>
        </p:blipFill>
        <p:spPr>
          <a:xfrm>
            <a:off x="7162800" y="2280180"/>
            <a:ext cx="5029200" cy="2297640"/>
          </a:xfrm>
          <a:prstGeom prst="rect">
            <a:avLst/>
          </a:prstGeom>
        </p:spPr>
      </p:pic>
      <p:sp>
        <p:nvSpPr>
          <p:cNvPr id="2" name="Título 1">
            <a:extLst>
              <a:ext uri="{FF2B5EF4-FFF2-40B4-BE49-F238E27FC236}">
                <a16:creationId xmlns:a16="http://schemas.microsoft.com/office/drawing/2014/main" id="{6C7F49E1-0A96-0A1D-5DAC-518E69BB9248}"/>
              </a:ext>
            </a:extLst>
          </p:cNvPr>
          <p:cNvSpPr>
            <a:spLocks noGrp="1"/>
          </p:cNvSpPr>
          <p:nvPr>
            <p:ph type="title"/>
          </p:nvPr>
        </p:nvSpPr>
        <p:spPr/>
        <p:txBody>
          <a:bodyPr/>
          <a:lstStyle/>
          <a:p>
            <a:r>
              <a:rPr lang="es-ES" dirty="0"/>
              <a:t>Primera Ley de la Termodinámica (Conservación de la Energía)</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10C219C-EAA9-94DD-88D8-63095D0D3993}"/>
                  </a:ext>
                </a:extLst>
              </p:cNvPr>
              <p:cNvSpPr>
                <a:spLocks noGrp="1"/>
              </p:cNvSpPr>
              <p:nvPr>
                <p:ph idx="1"/>
              </p:nvPr>
            </p:nvSpPr>
            <p:spPr>
              <a:xfrm>
                <a:off x="838200" y="1825625"/>
                <a:ext cx="5834449" cy="4351338"/>
              </a:xfrm>
            </p:spPr>
            <p:txBody>
              <a:bodyPr/>
              <a:lstStyle/>
              <a:p>
                <a:pPr>
                  <a:lnSpc>
                    <a:spcPct val="107000"/>
                  </a:lnSpc>
                  <a:spcAft>
                    <a:spcPts val="800"/>
                  </a:spcAft>
                </a:pPr>
                <a:endParaRPr lang="es-ES" dirty="0"/>
              </a:p>
              <a:p>
                <a:pPr>
                  <a:lnSpc>
                    <a:spcPct val="107000"/>
                  </a:lnSpc>
                  <a:spcAft>
                    <a:spcPts val="800"/>
                  </a:spcAft>
                </a:pPr>
                <a:r>
                  <a:rPr lang="es-ES" dirty="0"/>
                  <a:t>Ciclo Termodinámico:</a:t>
                </a:r>
              </a:p>
              <a:p>
                <a:pPr>
                  <a:lnSpc>
                    <a:spcPct val="107000"/>
                  </a:lnSpc>
                  <a:spcAft>
                    <a:spcPts val="800"/>
                  </a:spcAft>
                </a:pPr>
                <a:r>
                  <a:rPr lang="es-ES" sz="1800" dirty="0"/>
                  <a:t>Para un ciclo termodinámico de un sistema cerrado que regresa a su estado inicial, el calor neto absorbido es igual al trabajo neto realizado por el sistema.</a:t>
                </a:r>
              </a:p>
              <a:p>
                <a:pPr>
                  <a:lnSpc>
                    <a:spcPct val="107000"/>
                  </a:lnSpc>
                  <a:spcAft>
                    <a:spcPts val="800"/>
                  </a:spcAft>
                </a:pPr>
                <a14:m>
                  <m:oMath xmlns:m="http://schemas.openxmlformats.org/officeDocument/2006/math">
                    <m:r>
                      <a:rPr lang="es-ES" sz="1800" i="1">
                        <a:latin typeface="Cambria Math" panose="02040503050406030204" pitchFamily="18" charset="0"/>
                      </a:rPr>
                      <m:t>𝛥</m:t>
                    </m:r>
                    <m:sSub>
                      <m:sSubPr>
                        <m:ctrlPr>
                          <a:rPr lang="es-ES" sz="1800" i="1">
                            <a:latin typeface="Cambria Math" panose="02040503050406030204" pitchFamily="18" charset="0"/>
                          </a:rPr>
                        </m:ctrlPr>
                      </m:sSubPr>
                      <m:e>
                        <m:r>
                          <a:rPr lang="es-ES" sz="1800" i="1">
                            <a:latin typeface="Cambria Math" panose="02040503050406030204" pitchFamily="18" charset="0"/>
                          </a:rPr>
                          <m:t>𝑈</m:t>
                        </m:r>
                      </m:e>
                      <m:sub>
                        <m:r>
                          <a:rPr lang="es-ES" sz="1800" i="1">
                            <a:latin typeface="Cambria Math" panose="02040503050406030204" pitchFamily="18" charset="0"/>
                          </a:rPr>
                          <m:t>𝑠𝑖𝑠𝑡𝑒𝑚𝑎</m:t>
                        </m:r>
                        <m:d>
                          <m:dPr>
                            <m:ctrlPr>
                              <a:rPr lang="es-ES" sz="1800" i="1">
                                <a:latin typeface="Cambria Math" panose="02040503050406030204" pitchFamily="18" charset="0"/>
                              </a:rPr>
                            </m:ctrlPr>
                          </m:dPr>
                          <m:e>
                            <m:r>
                              <a:rPr lang="es-ES" sz="1800" i="1">
                                <a:latin typeface="Cambria Math" panose="02040503050406030204" pitchFamily="18" charset="0"/>
                              </a:rPr>
                              <m:t>𝑐𝑖𝑐𝑙𝑜</m:t>
                            </m:r>
                            <m:r>
                              <a:rPr lang="es-ES" sz="1800" i="1">
                                <a:latin typeface="Cambria Math" panose="02040503050406030204" pitchFamily="18" charset="0"/>
                              </a:rPr>
                              <m:t> </m:t>
                            </m:r>
                          </m:e>
                        </m:d>
                      </m:sub>
                    </m:sSub>
                    <m:r>
                      <a:rPr lang="es-ES" sz="1800" i="1">
                        <a:latin typeface="Cambria Math" panose="02040503050406030204" pitchFamily="18" charset="0"/>
                      </a:rPr>
                      <m:t> = 0, </m:t>
                    </m:r>
                    <m:r>
                      <a:rPr lang="es-ES" sz="1800" i="1">
                        <a:latin typeface="Cambria Math" panose="02040503050406030204" pitchFamily="18" charset="0"/>
                      </a:rPr>
                      <m:t>𝑝𝑜𝑟</m:t>
                    </m:r>
                    <m:r>
                      <a:rPr lang="es-ES" sz="1800" i="1">
                        <a:latin typeface="Cambria Math" panose="02040503050406030204" pitchFamily="18" charset="0"/>
                      </a:rPr>
                      <m:t> </m:t>
                    </m:r>
                    <m:r>
                      <a:rPr lang="es-ES" sz="1800" i="1">
                        <a:latin typeface="Cambria Math" panose="02040503050406030204" pitchFamily="18" charset="0"/>
                      </a:rPr>
                      <m:t>𝑙𝑜</m:t>
                    </m:r>
                    <m:r>
                      <a:rPr lang="es-ES" sz="1800" i="1">
                        <a:latin typeface="Cambria Math" panose="02040503050406030204" pitchFamily="18" charset="0"/>
                      </a:rPr>
                      <m:t> </m:t>
                    </m:r>
                    <m:r>
                      <a:rPr lang="es-ES" sz="1800" i="1">
                        <a:latin typeface="Cambria Math" panose="02040503050406030204" pitchFamily="18" charset="0"/>
                      </a:rPr>
                      <m:t>𝑡𝑎𝑛𝑡𝑜</m:t>
                    </m:r>
                    <m:r>
                      <a:rPr lang="es-ES" sz="1800" i="1">
                        <a:latin typeface="Cambria Math" panose="02040503050406030204" pitchFamily="18" charset="0"/>
                      </a:rPr>
                      <m:t> </m:t>
                    </m:r>
                    <m:r>
                      <a:rPr lang="es-ES" sz="1800" i="1">
                        <a:latin typeface="Cambria Math" panose="02040503050406030204" pitchFamily="18" charset="0"/>
                      </a:rPr>
                      <m:t>𝑄</m:t>
                    </m:r>
                    <m:r>
                      <a:rPr lang="es-ES" sz="1800" i="1">
                        <a:latin typeface="Cambria Math" panose="02040503050406030204" pitchFamily="18" charset="0"/>
                      </a:rPr>
                      <m:t> = </m:t>
                    </m:r>
                    <m:sSub>
                      <m:sSubPr>
                        <m:ctrlPr>
                          <a:rPr lang="es-ES" sz="1800" i="1">
                            <a:latin typeface="Cambria Math" panose="02040503050406030204" pitchFamily="18" charset="0"/>
                          </a:rPr>
                        </m:ctrlPr>
                      </m:sSubPr>
                      <m:e>
                        <m:r>
                          <a:rPr lang="es-ES" sz="1800" i="1">
                            <a:latin typeface="Cambria Math" panose="02040503050406030204" pitchFamily="18" charset="0"/>
                          </a:rPr>
                          <m:t>𝑄</m:t>
                        </m:r>
                      </m:e>
                      <m:sub>
                        <m:r>
                          <a:rPr lang="es-ES" sz="1800" i="1">
                            <a:latin typeface="Cambria Math" panose="02040503050406030204" pitchFamily="18" charset="0"/>
                          </a:rPr>
                          <m:t>𝑒𝑛𝑡𝑟𝑎𝑑𝑎</m:t>
                        </m:r>
                      </m:sub>
                    </m:sSub>
                    <m:r>
                      <a:rPr lang="es-ES" sz="1800" i="1">
                        <a:latin typeface="Cambria Math" panose="02040503050406030204" pitchFamily="18" charset="0"/>
                      </a:rPr>
                      <m:t> − </m:t>
                    </m:r>
                    <m:sSub>
                      <m:sSubPr>
                        <m:ctrlPr>
                          <a:rPr lang="es-ES" sz="1800" i="1">
                            <a:latin typeface="Cambria Math" panose="02040503050406030204" pitchFamily="18" charset="0"/>
                          </a:rPr>
                        </m:ctrlPr>
                      </m:sSubPr>
                      <m:e>
                        <m:r>
                          <a:rPr lang="es-ES" sz="1800" i="1">
                            <a:latin typeface="Cambria Math" panose="02040503050406030204" pitchFamily="18" charset="0"/>
                          </a:rPr>
                          <m:t>𝑄</m:t>
                        </m:r>
                      </m:e>
                      <m:sub>
                        <m:r>
                          <a:rPr lang="es-ES" sz="1800" i="1">
                            <a:latin typeface="Cambria Math" panose="02040503050406030204" pitchFamily="18" charset="0"/>
                          </a:rPr>
                          <m:t>𝑠𝑎𝑙𝑖𝑑𝑎</m:t>
                        </m:r>
                      </m:sub>
                    </m:sSub>
                    <m:r>
                      <a:rPr lang="es-ES" sz="1800" i="1">
                        <a:latin typeface="Cambria Math" panose="02040503050406030204" pitchFamily="18" charset="0"/>
                      </a:rPr>
                      <m:t> = </m:t>
                    </m:r>
                    <m:r>
                      <a:rPr lang="es-ES" sz="1800" i="1">
                        <a:latin typeface="Cambria Math" panose="02040503050406030204" pitchFamily="18" charset="0"/>
                      </a:rPr>
                      <m:t>𝑊</m:t>
                    </m:r>
                  </m:oMath>
                </a14:m>
                <a:endParaRPr lang="es-ES" sz="1800" dirty="0"/>
              </a:p>
            </p:txBody>
          </p:sp>
        </mc:Choice>
        <mc:Fallback>
          <p:sp>
            <p:nvSpPr>
              <p:cNvPr id="3" name="Marcador de contenido 2">
                <a:extLst>
                  <a:ext uri="{FF2B5EF4-FFF2-40B4-BE49-F238E27FC236}">
                    <a16:creationId xmlns:a16="http://schemas.microsoft.com/office/drawing/2014/main" id="{010C219C-EAA9-94DD-88D8-63095D0D3993}"/>
                  </a:ext>
                </a:extLst>
              </p:cNvPr>
              <p:cNvSpPr>
                <a:spLocks noGrp="1" noRot="1" noChangeAspect="1" noMove="1" noResize="1" noEditPoints="1" noAdjustHandles="1" noChangeArrowheads="1" noChangeShapeType="1" noTextEdit="1"/>
              </p:cNvSpPr>
              <p:nvPr>
                <p:ph idx="1"/>
              </p:nvPr>
            </p:nvSpPr>
            <p:spPr>
              <a:xfrm>
                <a:off x="838200" y="1825625"/>
                <a:ext cx="5834449" cy="4351338"/>
              </a:xfrm>
              <a:blipFill>
                <a:blip r:embed="rId3"/>
                <a:stretch>
                  <a:fillRect l="-1881" r="-313"/>
                </a:stretch>
              </a:blipFill>
            </p:spPr>
            <p:txBody>
              <a:bodyPr/>
              <a:lstStyle/>
              <a:p>
                <a:r>
                  <a:rPr lang="es-ES">
                    <a:noFill/>
                  </a:rPr>
                  <a:t> </a:t>
                </a:r>
              </a:p>
            </p:txBody>
          </p:sp>
        </mc:Fallback>
      </mc:AlternateContent>
    </p:spTree>
    <p:extLst>
      <p:ext uri="{BB962C8B-B14F-4D97-AF65-F5344CB8AC3E}">
        <p14:creationId xmlns:p14="http://schemas.microsoft.com/office/powerpoint/2010/main" val="6302037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9E4761A-720A-01A5-5E9B-6156FDE6B2D0}"/>
              </a:ext>
            </a:extLst>
          </p:cNvPr>
          <p:cNvPicPr>
            <a:picLocks noChangeAspect="1"/>
          </p:cNvPicPr>
          <p:nvPr/>
        </p:nvPicPr>
        <p:blipFill>
          <a:blip r:embed="rId2"/>
          <a:stretch>
            <a:fillRect/>
          </a:stretch>
        </p:blipFill>
        <p:spPr>
          <a:xfrm>
            <a:off x="7162800" y="2280180"/>
            <a:ext cx="5029200" cy="2297640"/>
          </a:xfrm>
          <a:prstGeom prst="rect">
            <a:avLst/>
          </a:prstGeom>
        </p:spPr>
      </p:pic>
      <p:sp>
        <p:nvSpPr>
          <p:cNvPr id="2" name="Título 1">
            <a:extLst>
              <a:ext uri="{FF2B5EF4-FFF2-40B4-BE49-F238E27FC236}">
                <a16:creationId xmlns:a16="http://schemas.microsoft.com/office/drawing/2014/main" id="{6C7F49E1-0A96-0A1D-5DAC-518E69BB9248}"/>
              </a:ext>
            </a:extLst>
          </p:cNvPr>
          <p:cNvSpPr>
            <a:spLocks noGrp="1"/>
          </p:cNvSpPr>
          <p:nvPr>
            <p:ph type="title"/>
          </p:nvPr>
        </p:nvSpPr>
        <p:spPr/>
        <p:txBody>
          <a:bodyPr/>
          <a:lstStyle/>
          <a:p>
            <a:r>
              <a:rPr lang="es-ES" dirty="0"/>
              <a:t>Primera Ley de la Termodinámica (Conservación de la Energía)</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10C219C-EAA9-94DD-88D8-63095D0D3993}"/>
                  </a:ext>
                </a:extLst>
              </p:cNvPr>
              <p:cNvSpPr>
                <a:spLocks noGrp="1"/>
              </p:cNvSpPr>
              <p:nvPr>
                <p:ph idx="1"/>
              </p:nvPr>
            </p:nvSpPr>
            <p:spPr>
              <a:xfrm>
                <a:off x="838200" y="1825625"/>
                <a:ext cx="5834449" cy="4351338"/>
              </a:xfrm>
            </p:spPr>
            <p:txBody>
              <a:bodyPr/>
              <a:lstStyle/>
              <a:p>
                <a:endParaRPr lang="es-ES" b="1" dirty="0"/>
              </a:p>
              <a:p>
                <a:r>
                  <a:rPr lang="es-ES" b="1" dirty="0"/>
                  <a:t>Sistema Adiabático Aislado:</a:t>
                </a:r>
              </a:p>
              <a:p>
                <a:endParaRPr lang="es-ES" dirty="0"/>
              </a:p>
              <a:p>
                <a:pPr>
                  <a:buFont typeface="Arial" panose="020B0604020202020204" pitchFamily="34" charset="0"/>
                  <a:buChar char="•"/>
                </a:pPr>
                <a:r>
                  <a:rPr lang="es-ES" sz="1800" dirty="0"/>
                  <a:t>En un sistema adiabático aislado, el incremento de la energía interna solo puede ser el resultado del trabajo neto realizado por el sistema, ya que no hay transferencia de calor.</a:t>
                </a:r>
              </a:p>
              <a:p>
                <a:pPr>
                  <a:buFont typeface="Arial" panose="020B0604020202020204" pitchFamily="34" charset="0"/>
                  <a:buChar char="•"/>
                </a:pPr>
                <a14:m>
                  <m:oMath xmlns:m="http://schemas.openxmlformats.org/officeDocument/2006/math">
                    <m:r>
                      <a:rPr lang="es-ES" sz="1800" i="1" smtClean="0">
                        <a:effectLst/>
                        <a:latin typeface="Cambria Math" panose="02040503050406030204" pitchFamily="18" charset="0"/>
                        <a:ea typeface="Times New Roman" panose="02020603050405020304" pitchFamily="18" charset="0"/>
                        <a:cs typeface="Times New Roman" panose="02020603050405020304" pitchFamily="18" charset="0"/>
                      </a:rPr>
                      <m:t>𝛥</m:t>
                    </m:r>
                    <m:sSub>
                      <m:sSubPr>
                        <m:ctrlPr>
                          <a:rPr lang="es-ES"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𝑠𝑖𝑠𝑡𝑒𝑚𝑎</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s-ES"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𝑓𝑖𝑛𝑎𝑙</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s-ES"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𝑖𝑛𝑖𝑐𝑖𝑎𝑙</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𝑊</m:t>
                    </m:r>
                  </m:oMath>
                </a14:m>
                <a:endParaRPr lang="es-ES" dirty="0"/>
              </a:p>
            </p:txBody>
          </p:sp>
        </mc:Choice>
        <mc:Fallback>
          <p:sp>
            <p:nvSpPr>
              <p:cNvPr id="3" name="Marcador de contenido 2">
                <a:extLst>
                  <a:ext uri="{FF2B5EF4-FFF2-40B4-BE49-F238E27FC236}">
                    <a16:creationId xmlns:a16="http://schemas.microsoft.com/office/drawing/2014/main" id="{010C219C-EAA9-94DD-88D8-63095D0D3993}"/>
                  </a:ext>
                </a:extLst>
              </p:cNvPr>
              <p:cNvSpPr>
                <a:spLocks noGrp="1" noRot="1" noChangeAspect="1" noMove="1" noResize="1" noEditPoints="1" noAdjustHandles="1" noChangeArrowheads="1" noChangeShapeType="1" noTextEdit="1"/>
              </p:cNvSpPr>
              <p:nvPr>
                <p:ph idx="1"/>
              </p:nvPr>
            </p:nvSpPr>
            <p:spPr>
              <a:xfrm>
                <a:off x="838200" y="1825625"/>
                <a:ext cx="5834449" cy="4351338"/>
              </a:xfrm>
              <a:blipFill>
                <a:blip r:embed="rId3"/>
                <a:stretch>
                  <a:fillRect l="-1881"/>
                </a:stretch>
              </a:blipFill>
            </p:spPr>
            <p:txBody>
              <a:bodyPr/>
              <a:lstStyle/>
              <a:p>
                <a:r>
                  <a:rPr lang="es-ES">
                    <a:noFill/>
                  </a:rPr>
                  <a:t> </a:t>
                </a:r>
              </a:p>
            </p:txBody>
          </p:sp>
        </mc:Fallback>
      </mc:AlternateContent>
    </p:spTree>
    <p:extLst>
      <p:ext uri="{BB962C8B-B14F-4D97-AF65-F5344CB8AC3E}">
        <p14:creationId xmlns:p14="http://schemas.microsoft.com/office/powerpoint/2010/main" val="422484739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9E4761A-720A-01A5-5E9B-6156FDE6B2D0}"/>
              </a:ext>
            </a:extLst>
          </p:cNvPr>
          <p:cNvPicPr>
            <a:picLocks noChangeAspect="1"/>
          </p:cNvPicPr>
          <p:nvPr/>
        </p:nvPicPr>
        <p:blipFill>
          <a:blip r:embed="rId2"/>
          <a:stretch>
            <a:fillRect/>
          </a:stretch>
        </p:blipFill>
        <p:spPr>
          <a:xfrm>
            <a:off x="7162800" y="2280180"/>
            <a:ext cx="5029200" cy="2297640"/>
          </a:xfrm>
          <a:prstGeom prst="rect">
            <a:avLst/>
          </a:prstGeom>
        </p:spPr>
      </p:pic>
      <p:sp>
        <p:nvSpPr>
          <p:cNvPr id="2" name="Título 1">
            <a:extLst>
              <a:ext uri="{FF2B5EF4-FFF2-40B4-BE49-F238E27FC236}">
                <a16:creationId xmlns:a16="http://schemas.microsoft.com/office/drawing/2014/main" id="{6C7F49E1-0A96-0A1D-5DAC-518E69BB9248}"/>
              </a:ext>
            </a:extLst>
          </p:cNvPr>
          <p:cNvSpPr>
            <a:spLocks noGrp="1"/>
          </p:cNvSpPr>
          <p:nvPr>
            <p:ph type="title"/>
          </p:nvPr>
        </p:nvSpPr>
        <p:spPr/>
        <p:txBody>
          <a:bodyPr/>
          <a:lstStyle/>
          <a:p>
            <a:r>
              <a:rPr lang="es-ES" dirty="0"/>
              <a:t>Primera Ley de la Termodinámica (Conservación de la Energía)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10C219C-EAA9-94DD-88D8-63095D0D3993}"/>
                  </a:ext>
                </a:extLst>
              </p:cNvPr>
              <p:cNvSpPr>
                <a:spLocks noGrp="1"/>
              </p:cNvSpPr>
              <p:nvPr>
                <p:ph idx="1"/>
              </p:nvPr>
            </p:nvSpPr>
            <p:spPr>
              <a:xfrm>
                <a:off x="838200" y="1825625"/>
                <a:ext cx="5834449" cy="4351338"/>
              </a:xfrm>
            </p:spPr>
            <p:txBody>
              <a:bodyPr>
                <a:normAutofit/>
              </a:bodyPr>
              <a:lstStyle/>
              <a:p>
                <a:r>
                  <a:rPr lang="es-ES" b="1" dirty="0"/>
                  <a:t>Principios Específicos Involucrados:</a:t>
                </a:r>
              </a:p>
              <a:p>
                <a:endParaRPr lang="es-ES" dirty="0"/>
              </a:p>
              <a:p>
                <a:pPr>
                  <a:buFont typeface="Arial" panose="020B0604020202020204" pitchFamily="34" charset="0"/>
                  <a:buChar char="•"/>
                </a:pPr>
                <a:r>
                  <a:rPr lang="es-ES" sz="1800" b="1" dirty="0"/>
                  <a:t>Conservación de Energía:</a:t>
                </a:r>
                <a:r>
                  <a:rPr lang="es-ES" sz="1800" dirty="0"/>
                  <a:t> "La energía no puede ser creada ni destruida, solo puede cambiar de forma y fluir de un lugar a otro."</a:t>
                </a:r>
              </a:p>
              <a:p>
                <a:pPr>
                  <a:buFont typeface="Arial" panose="020B0604020202020204" pitchFamily="34" charset="0"/>
                  <a:buChar char="•"/>
                </a:pPr>
                <a:r>
                  <a:rPr lang="es-ES" sz="1800" b="1" dirty="0"/>
                  <a:t>Energía Interna y Temperatura:</a:t>
                </a:r>
                <a:r>
                  <a:rPr lang="es-ES" sz="1800" dirty="0"/>
                  <a:t> "Si un sistema tiene una temperatura definida, su energía total incluye energía cinética, potencial y energía interna.“</a:t>
                </a:r>
              </a:p>
              <a:p>
                <a:pPr>
                  <a:buFont typeface="Arial" panose="020B0604020202020204" pitchFamily="34" charset="0"/>
                  <a:buChar char="•"/>
                </a:pPr>
                <a14:m>
                  <m:oMath xmlns:m="http://schemas.openxmlformats.org/officeDocument/2006/math">
                    <m:sSub>
                      <m:sSubPr>
                        <m:ctrlPr>
                          <a:rPr lang="es-ES" sz="1200" i="1" smtClean="0">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s-ES" sz="12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𝐾𝑠𝑖𝑠𝑡𝑒𝑚𝑎</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s-ES" sz="12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𝑃𝑠𝑖𝑠𝑡𝑒𝑚𝑎</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s-ES" sz="12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𝑠𝑖𝑠𝑡𝑒𝑚𝑎</m:t>
                        </m:r>
                      </m:sub>
                    </m:sSub>
                  </m:oMath>
                </a14:m>
                <a:endParaRPr lang="es-ES" sz="1800" dirty="0"/>
              </a:p>
              <a:p>
                <a:pPr>
                  <a:buFont typeface="Arial" panose="020B0604020202020204" pitchFamily="34" charset="0"/>
                  <a:buChar char="•"/>
                </a:pPr>
                <a:r>
                  <a:rPr lang="es-ES" sz="1800" b="1" dirty="0"/>
                  <a:t>Transferencia de Energía:</a:t>
                </a:r>
                <a:r>
                  <a:rPr lang="es-ES" sz="1800" dirty="0"/>
                  <a:t> "El trabajo es un proceso de transferencia de energía que puede ser descrito por fuerzas mecánicas macroscópicas."</a:t>
                </a:r>
              </a:p>
            </p:txBody>
          </p:sp>
        </mc:Choice>
        <mc:Fallback xmlns="">
          <p:sp>
            <p:nvSpPr>
              <p:cNvPr id="3" name="Marcador de contenido 2">
                <a:extLst>
                  <a:ext uri="{FF2B5EF4-FFF2-40B4-BE49-F238E27FC236}">
                    <a16:creationId xmlns:a16="http://schemas.microsoft.com/office/drawing/2014/main" id="{010C219C-EAA9-94DD-88D8-63095D0D3993}"/>
                  </a:ext>
                </a:extLst>
              </p:cNvPr>
              <p:cNvSpPr>
                <a:spLocks noGrp="1" noRot="1" noChangeAspect="1" noMove="1" noResize="1" noEditPoints="1" noAdjustHandles="1" noChangeArrowheads="1" noChangeShapeType="1" noTextEdit="1"/>
              </p:cNvSpPr>
              <p:nvPr>
                <p:ph idx="1"/>
              </p:nvPr>
            </p:nvSpPr>
            <p:spPr>
              <a:xfrm>
                <a:off x="838200" y="1825625"/>
                <a:ext cx="5834449" cy="4351338"/>
              </a:xfrm>
              <a:blipFill>
                <a:blip r:embed="rId3"/>
                <a:stretch>
                  <a:fillRect l="-1881" t="-2381" r="-1149" b="-2241"/>
                </a:stretch>
              </a:blipFill>
            </p:spPr>
            <p:txBody>
              <a:bodyPr/>
              <a:lstStyle/>
              <a:p>
                <a:r>
                  <a:rPr lang="es-ES">
                    <a:noFill/>
                  </a:rPr>
                  <a:t> </a:t>
                </a:r>
              </a:p>
            </p:txBody>
          </p:sp>
        </mc:Fallback>
      </mc:AlternateContent>
    </p:spTree>
    <p:extLst>
      <p:ext uri="{BB962C8B-B14F-4D97-AF65-F5344CB8AC3E}">
        <p14:creationId xmlns:p14="http://schemas.microsoft.com/office/powerpoint/2010/main" val="263755062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9E4761A-720A-01A5-5E9B-6156FDE6B2D0}"/>
              </a:ext>
            </a:extLst>
          </p:cNvPr>
          <p:cNvPicPr>
            <a:picLocks noChangeAspect="1"/>
          </p:cNvPicPr>
          <p:nvPr/>
        </p:nvPicPr>
        <p:blipFill>
          <a:blip r:embed="rId2"/>
          <a:stretch>
            <a:fillRect/>
          </a:stretch>
        </p:blipFill>
        <p:spPr>
          <a:xfrm>
            <a:off x="7162800" y="2280180"/>
            <a:ext cx="5029200" cy="2297640"/>
          </a:xfrm>
          <a:prstGeom prst="rect">
            <a:avLst/>
          </a:prstGeom>
        </p:spPr>
      </p:pic>
      <p:sp>
        <p:nvSpPr>
          <p:cNvPr id="2" name="Título 1">
            <a:extLst>
              <a:ext uri="{FF2B5EF4-FFF2-40B4-BE49-F238E27FC236}">
                <a16:creationId xmlns:a16="http://schemas.microsoft.com/office/drawing/2014/main" id="{6C7F49E1-0A96-0A1D-5DAC-518E69BB9248}"/>
              </a:ext>
            </a:extLst>
          </p:cNvPr>
          <p:cNvSpPr>
            <a:spLocks noGrp="1"/>
          </p:cNvSpPr>
          <p:nvPr>
            <p:ph type="title"/>
          </p:nvPr>
        </p:nvSpPr>
        <p:spPr/>
        <p:txBody>
          <a:bodyPr/>
          <a:lstStyle/>
          <a:p>
            <a:r>
              <a:rPr lang="es-ES" dirty="0"/>
              <a:t>Primera Ley de la Termodinámica (Conservación de la Energía)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10C219C-EAA9-94DD-88D8-63095D0D3993}"/>
                  </a:ext>
                </a:extLst>
              </p:cNvPr>
              <p:cNvSpPr>
                <a:spLocks noGrp="1"/>
              </p:cNvSpPr>
              <p:nvPr>
                <p:ph idx="1"/>
              </p:nvPr>
            </p:nvSpPr>
            <p:spPr>
              <a:xfrm>
                <a:off x="838200" y="1825625"/>
                <a:ext cx="5834449" cy="4351338"/>
              </a:xfrm>
            </p:spPr>
            <p:txBody>
              <a:bodyPr>
                <a:normAutofit lnSpcReduction="10000"/>
              </a:bodyPr>
              <a:lstStyle/>
              <a:p>
                <a:r>
                  <a:rPr lang="es-ES" b="1" dirty="0"/>
                  <a:t>Implicaciones del Primer Principio:</a:t>
                </a:r>
              </a:p>
              <a:p>
                <a:endParaRPr lang="es-ES" dirty="0"/>
              </a:p>
              <a:p>
                <a:pPr>
                  <a:buFont typeface="Arial" panose="020B0604020202020204" pitchFamily="34" charset="0"/>
                  <a:buChar char="•"/>
                </a:pPr>
                <a:r>
                  <a:rPr lang="es-ES" sz="1800" dirty="0"/>
                  <a:t>La energía interna puede ser explicada como la suma de las energías cinéticas de los movimientos microscópicos y la energía potencial de las interacciones entre los átomos del sistema.</a:t>
                </a:r>
              </a:p>
              <a:p>
                <a:pPr>
                  <a:buFont typeface="Arial" panose="020B0604020202020204" pitchFamily="34" charset="0"/>
                  <a:buChar char="•"/>
                </a:pPr>
                <a:r>
                  <a:rPr lang="es-ES" sz="1800" dirty="0"/>
                  <a:t>El flujo de calor es una forma de transferencia de energía, siendo el calentamiento un proceso de transferencia de energía que no involucra trabajo ni transferencia de materia.</a:t>
                </a:r>
              </a:p>
              <a:p>
                <a:pPr>
                  <a:buFont typeface="Arial" panose="020B0604020202020204" pitchFamily="34" charset="0"/>
                  <a:buChar char="•"/>
                </a:pPr>
                <a:r>
                  <a:rPr lang="es-ES" sz="1800" dirty="0"/>
                  <a:t>En un sistema con paredes rígidas e impermeables donde no se puede transferir energía como trabajo: </a:t>
                </a:r>
                <a14:m>
                  <m:oMath xmlns:m="http://schemas.openxmlformats.org/officeDocument/2006/math">
                    <m:r>
                      <a:rPr lang="es-ES" sz="1800" i="1" smtClean="0">
                        <a:effectLst/>
                        <a:latin typeface="Cambria Math" panose="02040503050406030204" pitchFamily="18" charset="0"/>
                        <a:ea typeface="Times New Roman" panose="02020603050405020304" pitchFamily="18" charset="0"/>
                        <a:cs typeface="Times New Roman" panose="02020603050405020304" pitchFamily="18" charset="0"/>
                      </a:rPr>
                      <m:t>𝛥</m:t>
                    </m:r>
                    <m:sSub>
                      <m:sSubPr>
                        <m:ctrlPr>
                          <a:rPr lang="es-ES" sz="12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𝑠𝑖𝑠𝑡𝑒𝑚𝑎</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𝑄</m:t>
                    </m:r>
                  </m:oMath>
                </a14:m>
                <a:endParaRPr lang="es-ES" sz="1800" dirty="0"/>
              </a:p>
            </p:txBody>
          </p:sp>
        </mc:Choice>
        <mc:Fallback xmlns="">
          <p:sp>
            <p:nvSpPr>
              <p:cNvPr id="3" name="Marcador de contenido 2">
                <a:extLst>
                  <a:ext uri="{FF2B5EF4-FFF2-40B4-BE49-F238E27FC236}">
                    <a16:creationId xmlns:a16="http://schemas.microsoft.com/office/drawing/2014/main" id="{010C219C-EAA9-94DD-88D8-63095D0D3993}"/>
                  </a:ext>
                </a:extLst>
              </p:cNvPr>
              <p:cNvSpPr>
                <a:spLocks noGrp="1" noRot="1" noChangeAspect="1" noMove="1" noResize="1" noEditPoints="1" noAdjustHandles="1" noChangeArrowheads="1" noChangeShapeType="1" noTextEdit="1"/>
              </p:cNvSpPr>
              <p:nvPr>
                <p:ph idx="1"/>
              </p:nvPr>
            </p:nvSpPr>
            <p:spPr>
              <a:xfrm>
                <a:off x="838200" y="1825625"/>
                <a:ext cx="5834449" cy="4351338"/>
              </a:xfrm>
              <a:blipFill>
                <a:blip r:embed="rId3"/>
                <a:stretch>
                  <a:fillRect l="-1881" t="-3081"/>
                </a:stretch>
              </a:blipFill>
            </p:spPr>
            <p:txBody>
              <a:bodyPr/>
              <a:lstStyle/>
              <a:p>
                <a:r>
                  <a:rPr lang="es-ES">
                    <a:noFill/>
                  </a:rPr>
                  <a:t> </a:t>
                </a:r>
              </a:p>
            </p:txBody>
          </p:sp>
        </mc:Fallback>
      </mc:AlternateContent>
    </p:spTree>
    <p:extLst>
      <p:ext uri="{BB962C8B-B14F-4D97-AF65-F5344CB8AC3E}">
        <p14:creationId xmlns:p14="http://schemas.microsoft.com/office/powerpoint/2010/main" val="236915601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 Gráfico de burbujas&#10;&#10;Descripción generada automáticamente">
            <a:extLst>
              <a:ext uri="{FF2B5EF4-FFF2-40B4-BE49-F238E27FC236}">
                <a16:creationId xmlns:a16="http://schemas.microsoft.com/office/drawing/2014/main" id="{FBD1C190-89A5-C696-B596-CBF4AF753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017" y="2366963"/>
            <a:ext cx="6181724" cy="3090862"/>
          </a:xfrm>
          <a:prstGeom prst="rect">
            <a:avLst/>
          </a:prstGeom>
        </p:spPr>
      </p:pic>
      <p:sp>
        <p:nvSpPr>
          <p:cNvPr id="2" name="Título 1">
            <a:extLst>
              <a:ext uri="{FF2B5EF4-FFF2-40B4-BE49-F238E27FC236}">
                <a16:creationId xmlns:a16="http://schemas.microsoft.com/office/drawing/2014/main" id="{D0DB727E-7AEA-3AEA-C544-DA496A48088E}"/>
              </a:ext>
            </a:extLst>
          </p:cNvPr>
          <p:cNvSpPr>
            <a:spLocks noGrp="1"/>
          </p:cNvSpPr>
          <p:nvPr>
            <p:ph type="title"/>
          </p:nvPr>
        </p:nvSpPr>
        <p:spPr/>
        <p:txBody>
          <a:bodyPr/>
          <a:lstStyle/>
          <a:p>
            <a:r>
              <a:rPr lang="es-ES" dirty="0"/>
              <a:t>Segunda Ley de la termodinámica (Entropía)</a:t>
            </a:r>
          </a:p>
        </p:txBody>
      </p:sp>
      <p:sp>
        <p:nvSpPr>
          <p:cNvPr id="3" name="Marcador de contenido 2">
            <a:extLst>
              <a:ext uri="{FF2B5EF4-FFF2-40B4-BE49-F238E27FC236}">
                <a16:creationId xmlns:a16="http://schemas.microsoft.com/office/drawing/2014/main" id="{1CB191E7-1CDC-819E-F346-A0A99068A37B}"/>
              </a:ext>
            </a:extLst>
          </p:cNvPr>
          <p:cNvSpPr>
            <a:spLocks noGrp="1"/>
          </p:cNvSpPr>
          <p:nvPr>
            <p:ph idx="1"/>
          </p:nvPr>
        </p:nvSpPr>
        <p:spPr>
          <a:xfrm>
            <a:off x="838200" y="1825625"/>
            <a:ext cx="5257800" cy="4351338"/>
          </a:xfrm>
        </p:spPr>
        <p:txBody>
          <a:bodyPr/>
          <a:lstStyle/>
          <a:p>
            <a:r>
              <a:rPr lang="es-ES" b="1" dirty="0"/>
              <a:t>Definición General:</a:t>
            </a:r>
          </a:p>
          <a:p>
            <a:endParaRPr lang="es-ES" dirty="0"/>
          </a:p>
          <a:p>
            <a:pPr>
              <a:buFont typeface="Arial" panose="020B0604020202020204" pitchFamily="34" charset="0"/>
              <a:buChar char="•"/>
            </a:pPr>
            <a:r>
              <a:rPr lang="es-ES" sz="1800" dirty="0"/>
              <a:t>La cantidad de entropía del universo tiende a incrementarse en el tiempo.</a:t>
            </a:r>
          </a:p>
          <a:p>
            <a:pPr>
              <a:buFont typeface="Arial" panose="020B0604020202020204" pitchFamily="34" charset="0"/>
              <a:buChar char="•"/>
            </a:pPr>
            <a:r>
              <a:rPr lang="es-ES" sz="1800" dirty="0"/>
              <a:t>Esto refleja la irreversibilidad de los procesos naturales y la tendencia hacia la homogeneidad de la materia, energía y temperatura.</a:t>
            </a:r>
          </a:p>
          <a:p>
            <a:endParaRPr lang="es-ES" dirty="0"/>
          </a:p>
        </p:txBody>
      </p:sp>
    </p:spTree>
    <p:extLst>
      <p:ext uri="{BB962C8B-B14F-4D97-AF65-F5344CB8AC3E}">
        <p14:creationId xmlns:p14="http://schemas.microsoft.com/office/powerpoint/2010/main" val="103443480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 Gráfico de burbujas&#10;&#10;Descripción generada automáticamente">
            <a:extLst>
              <a:ext uri="{FF2B5EF4-FFF2-40B4-BE49-F238E27FC236}">
                <a16:creationId xmlns:a16="http://schemas.microsoft.com/office/drawing/2014/main" id="{FBD1C190-89A5-C696-B596-CBF4AF753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017" y="2366963"/>
            <a:ext cx="6181724" cy="3090862"/>
          </a:xfrm>
          <a:prstGeom prst="rect">
            <a:avLst/>
          </a:prstGeom>
        </p:spPr>
      </p:pic>
      <p:sp>
        <p:nvSpPr>
          <p:cNvPr id="2" name="Título 1">
            <a:extLst>
              <a:ext uri="{FF2B5EF4-FFF2-40B4-BE49-F238E27FC236}">
                <a16:creationId xmlns:a16="http://schemas.microsoft.com/office/drawing/2014/main" id="{D0DB727E-7AEA-3AEA-C544-DA496A48088E}"/>
              </a:ext>
            </a:extLst>
          </p:cNvPr>
          <p:cNvSpPr>
            <a:spLocks noGrp="1"/>
          </p:cNvSpPr>
          <p:nvPr>
            <p:ph type="title"/>
          </p:nvPr>
        </p:nvSpPr>
        <p:spPr/>
        <p:txBody>
          <a:bodyPr/>
          <a:lstStyle/>
          <a:p>
            <a:r>
              <a:rPr lang="es-ES" dirty="0"/>
              <a:t>Segunda Ley de la termodinámica (Entropía)</a:t>
            </a:r>
          </a:p>
        </p:txBody>
      </p:sp>
      <p:sp>
        <p:nvSpPr>
          <p:cNvPr id="3" name="Marcador de contenido 2">
            <a:extLst>
              <a:ext uri="{FF2B5EF4-FFF2-40B4-BE49-F238E27FC236}">
                <a16:creationId xmlns:a16="http://schemas.microsoft.com/office/drawing/2014/main" id="{1CB191E7-1CDC-819E-F346-A0A99068A37B}"/>
              </a:ext>
            </a:extLst>
          </p:cNvPr>
          <p:cNvSpPr>
            <a:spLocks noGrp="1"/>
          </p:cNvSpPr>
          <p:nvPr>
            <p:ph idx="1"/>
          </p:nvPr>
        </p:nvSpPr>
        <p:spPr>
          <a:xfrm>
            <a:off x="838200" y="1825625"/>
            <a:ext cx="5257800" cy="4351338"/>
          </a:xfrm>
        </p:spPr>
        <p:txBody>
          <a:bodyPr>
            <a:normAutofit/>
          </a:bodyPr>
          <a:lstStyle/>
          <a:p>
            <a:r>
              <a:rPr lang="es-ES" sz="3000" b="1" dirty="0"/>
              <a:t>Procesos Reversibles e Irreversibles:</a:t>
            </a:r>
          </a:p>
          <a:p>
            <a:endParaRPr lang="es-ES" sz="3000" dirty="0"/>
          </a:p>
          <a:p>
            <a:pPr>
              <a:buFont typeface="Arial" panose="020B0604020202020204" pitchFamily="34" charset="0"/>
              <a:buChar char="•"/>
            </a:pPr>
            <a:r>
              <a:rPr lang="es-ES" sz="1800" dirty="0"/>
              <a:t>Todos los procesos naturales son irreversibles, aunque los procesos reversibles son una ficción teórica útil para análisis.</a:t>
            </a:r>
          </a:p>
          <a:p>
            <a:pPr>
              <a:buFont typeface="Arial" panose="020B0604020202020204" pitchFamily="34" charset="0"/>
              <a:buChar char="•"/>
            </a:pPr>
            <a:r>
              <a:rPr lang="es-ES" sz="1800" dirty="0"/>
              <a:t>Un ejemplo clásico de un proceso irreversible es la transferencia de calor, donde el calor siempre fluye del cuerpo más caliente al más frío.</a:t>
            </a:r>
          </a:p>
          <a:p>
            <a:endParaRPr lang="es-ES" dirty="0"/>
          </a:p>
        </p:txBody>
      </p:sp>
    </p:spTree>
    <p:extLst>
      <p:ext uri="{BB962C8B-B14F-4D97-AF65-F5344CB8AC3E}">
        <p14:creationId xmlns:p14="http://schemas.microsoft.com/office/powerpoint/2010/main" val="174357886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 Gráfico de burbujas&#10;&#10;Descripción generada automáticamente">
            <a:extLst>
              <a:ext uri="{FF2B5EF4-FFF2-40B4-BE49-F238E27FC236}">
                <a16:creationId xmlns:a16="http://schemas.microsoft.com/office/drawing/2014/main" id="{FBD1C190-89A5-C696-B596-CBF4AF753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017" y="2366963"/>
            <a:ext cx="6181724" cy="3090862"/>
          </a:xfrm>
          <a:prstGeom prst="rect">
            <a:avLst/>
          </a:prstGeom>
        </p:spPr>
      </p:pic>
      <p:sp>
        <p:nvSpPr>
          <p:cNvPr id="2" name="Título 1">
            <a:extLst>
              <a:ext uri="{FF2B5EF4-FFF2-40B4-BE49-F238E27FC236}">
                <a16:creationId xmlns:a16="http://schemas.microsoft.com/office/drawing/2014/main" id="{D0DB727E-7AEA-3AEA-C544-DA496A48088E}"/>
              </a:ext>
            </a:extLst>
          </p:cNvPr>
          <p:cNvSpPr>
            <a:spLocks noGrp="1"/>
          </p:cNvSpPr>
          <p:nvPr>
            <p:ph type="title"/>
          </p:nvPr>
        </p:nvSpPr>
        <p:spPr/>
        <p:txBody>
          <a:bodyPr/>
          <a:lstStyle/>
          <a:p>
            <a:r>
              <a:rPr lang="es-ES" dirty="0"/>
              <a:t>Segunda Ley de la termodinámica (Entropía)</a:t>
            </a:r>
          </a:p>
        </p:txBody>
      </p:sp>
      <p:sp>
        <p:nvSpPr>
          <p:cNvPr id="3" name="Marcador de contenido 2">
            <a:extLst>
              <a:ext uri="{FF2B5EF4-FFF2-40B4-BE49-F238E27FC236}">
                <a16:creationId xmlns:a16="http://schemas.microsoft.com/office/drawing/2014/main" id="{1CB191E7-1CDC-819E-F346-A0A99068A37B}"/>
              </a:ext>
            </a:extLst>
          </p:cNvPr>
          <p:cNvSpPr>
            <a:spLocks noGrp="1"/>
          </p:cNvSpPr>
          <p:nvPr>
            <p:ph idx="1"/>
          </p:nvPr>
        </p:nvSpPr>
        <p:spPr>
          <a:xfrm>
            <a:off x="838200" y="1825625"/>
            <a:ext cx="5257800" cy="4351338"/>
          </a:xfrm>
        </p:spPr>
        <p:txBody>
          <a:bodyPr>
            <a:normAutofit/>
          </a:bodyPr>
          <a:lstStyle/>
          <a:p>
            <a:r>
              <a:rPr lang="es-ES" b="1" dirty="0"/>
              <a:t>Irreversibilidades y Entropía:</a:t>
            </a:r>
          </a:p>
          <a:p>
            <a:endParaRPr lang="es-ES" sz="2000" dirty="0"/>
          </a:p>
          <a:p>
            <a:pPr>
              <a:buFont typeface="Arial" panose="020B0604020202020204" pitchFamily="34" charset="0"/>
              <a:buChar char="•"/>
            </a:pPr>
            <a:r>
              <a:rPr lang="es-ES" sz="1800" dirty="0"/>
              <a:t>El segundo principio también aborda otras formas de irreversibilidad como la fricción, viscosidad y reacciones químicas.</a:t>
            </a:r>
          </a:p>
          <a:p>
            <a:pPr>
              <a:buFont typeface="Arial" panose="020B0604020202020204" pitchFamily="34" charset="0"/>
              <a:buChar char="•"/>
            </a:pPr>
            <a:r>
              <a:rPr lang="es-ES" sz="1800" dirty="0"/>
              <a:t>La entropía es esencial para entender el amplio alcance de estos procesos.</a:t>
            </a:r>
          </a:p>
          <a:p>
            <a:endParaRPr lang="es-ES" dirty="0"/>
          </a:p>
        </p:txBody>
      </p:sp>
    </p:spTree>
    <p:extLst>
      <p:ext uri="{BB962C8B-B14F-4D97-AF65-F5344CB8AC3E}">
        <p14:creationId xmlns:p14="http://schemas.microsoft.com/office/powerpoint/2010/main" val="147790179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E4F9F2-A591-CFA9-84D7-B74BF188EB48}"/>
              </a:ext>
            </a:extLst>
          </p:cNvPr>
          <p:cNvSpPr>
            <a:spLocks noGrp="1"/>
          </p:cNvSpPr>
          <p:nvPr>
            <p:ph type="title"/>
          </p:nvPr>
        </p:nvSpPr>
        <p:spPr/>
        <p:txBody>
          <a:bodyPr/>
          <a:lstStyle/>
          <a:p>
            <a:r>
              <a:rPr lang="es-ES" dirty="0"/>
              <a:t>Recordemos: Entropía</a:t>
            </a:r>
          </a:p>
        </p:txBody>
      </p:sp>
      <p:sp>
        <p:nvSpPr>
          <p:cNvPr id="3" name="Marcador de contenido 2">
            <a:extLst>
              <a:ext uri="{FF2B5EF4-FFF2-40B4-BE49-F238E27FC236}">
                <a16:creationId xmlns:a16="http://schemas.microsoft.com/office/drawing/2014/main" id="{F5B16D6C-4D39-FB37-AF81-C61C68909E1F}"/>
              </a:ext>
            </a:extLst>
          </p:cNvPr>
          <p:cNvSpPr>
            <a:spLocks noGrp="1"/>
          </p:cNvSpPr>
          <p:nvPr>
            <p:ph idx="1"/>
          </p:nvPr>
        </p:nvSpPr>
        <p:spPr>
          <a:xfrm>
            <a:off x="838200" y="1825625"/>
            <a:ext cx="6930081" cy="4351338"/>
          </a:xfrm>
        </p:spPr>
        <p:txBody>
          <a:bodyPr>
            <a:normAutofit/>
          </a:bodyPr>
          <a:lstStyle/>
          <a:p>
            <a:endParaRPr lang="es-ES" sz="1800" dirty="0">
              <a:hlinkClick r:id="rId2"/>
            </a:endParaRPr>
          </a:p>
          <a:p>
            <a:endParaRPr lang="es-ES" sz="1800" dirty="0">
              <a:hlinkClick r:id="rId2"/>
            </a:endParaRPr>
          </a:p>
          <a:p>
            <a:endParaRPr lang="es-ES" sz="1800" dirty="0">
              <a:hlinkClick r:id="rId2"/>
            </a:endParaRPr>
          </a:p>
          <a:p>
            <a:endParaRPr lang="es-ES" sz="1800" dirty="0">
              <a:hlinkClick r:id="rId2"/>
            </a:endParaRPr>
          </a:p>
          <a:p>
            <a:endParaRPr lang="es-ES" sz="1800" dirty="0">
              <a:hlinkClick r:id="rId2"/>
            </a:endParaRPr>
          </a:p>
          <a:p>
            <a:endParaRPr lang="es-ES" sz="1800" dirty="0">
              <a:hlinkClick r:id="rId2"/>
            </a:endParaRPr>
          </a:p>
          <a:p>
            <a:r>
              <a:rPr lang="es-ES" sz="1800" dirty="0">
                <a:hlinkClick r:id="rId2"/>
              </a:rPr>
              <a:t>(197) Pocos Entienden Esto de la Física Moderna... - YouTube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dirty="0"/>
          </a:p>
          <a:p>
            <a:endParaRPr lang="es-ES" dirty="0"/>
          </a:p>
        </p:txBody>
      </p:sp>
    </p:spTree>
    <p:extLst>
      <p:ext uri="{BB962C8B-B14F-4D97-AF65-F5344CB8AC3E}">
        <p14:creationId xmlns:p14="http://schemas.microsoft.com/office/powerpoint/2010/main" val="117758886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 Gráfico de burbujas&#10;&#10;Descripción generada automáticamente">
            <a:extLst>
              <a:ext uri="{FF2B5EF4-FFF2-40B4-BE49-F238E27FC236}">
                <a16:creationId xmlns:a16="http://schemas.microsoft.com/office/drawing/2014/main" id="{FBD1C190-89A5-C696-B596-CBF4AF753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017" y="2366963"/>
            <a:ext cx="6181724" cy="3090862"/>
          </a:xfrm>
          <a:prstGeom prst="rect">
            <a:avLst/>
          </a:prstGeom>
        </p:spPr>
      </p:pic>
      <p:sp>
        <p:nvSpPr>
          <p:cNvPr id="2" name="Título 1">
            <a:extLst>
              <a:ext uri="{FF2B5EF4-FFF2-40B4-BE49-F238E27FC236}">
                <a16:creationId xmlns:a16="http://schemas.microsoft.com/office/drawing/2014/main" id="{D0DB727E-7AEA-3AEA-C544-DA496A48088E}"/>
              </a:ext>
            </a:extLst>
          </p:cNvPr>
          <p:cNvSpPr>
            <a:spLocks noGrp="1"/>
          </p:cNvSpPr>
          <p:nvPr>
            <p:ph type="title"/>
          </p:nvPr>
        </p:nvSpPr>
        <p:spPr/>
        <p:txBody>
          <a:bodyPr/>
          <a:lstStyle/>
          <a:p>
            <a:r>
              <a:rPr lang="es-ES" dirty="0"/>
              <a:t>Segunda Ley de la termodinámica (Entropía)</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1CB191E7-1CDC-819E-F346-A0A99068A37B}"/>
                  </a:ext>
                </a:extLst>
              </p:cNvPr>
              <p:cNvSpPr>
                <a:spLocks noGrp="1"/>
              </p:cNvSpPr>
              <p:nvPr>
                <p:ph idx="1"/>
              </p:nvPr>
            </p:nvSpPr>
            <p:spPr>
              <a:xfrm>
                <a:off x="838200" y="1825625"/>
                <a:ext cx="5257800" cy="4351338"/>
              </a:xfrm>
            </p:spPr>
            <p:txBody>
              <a:bodyPr>
                <a:normAutofit/>
              </a:bodyPr>
              <a:lstStyle/>
              <a:p>
                <a:r>
                  <a:rPr lang="es-ES" b="1" dirty="0"/>
                  <a:t>Transferencia de Calor y Entropía:</a:t>
                </a:r>
              </a:p>
              <a:p>
                <a:endParaRPr lang="es-ES" dirty="0"/>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En una idealización de transferencia de calor reversible, un elemento de calor transferido</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𝛿</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𝑄</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igual al producto de la temperatura T y el incremento de entropía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𝑑𝑆</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del sistema.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14:m>
                  <m:oMathPara xmlns:m="http://schemas.openxmlformats.org/officeDocument/2006/math">
                    <m:oMathParaPr>
                      <m:jc m:val="centerGroup"/>
                    </m:oMathParaPr>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𝛿</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𝑄</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𝑑𝑆</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p:sp>
            <p:nvSpPr>
              <p:cNvPr id="3" name="Marcador de contenido 2">
                <a:extLst>
                  <a:ext uri="{FF2B5EF4-FFF2-40B4-BE49-F238E27FC236}">
                    <a16:creationId xmlns:a16="http://schemas.microsoft.com/office/drawing/2014/main" id="{1CB191E7-1CDC-819E-F346-A0A99068A37B}"/>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t="-2381"/>
                </a:stretch>
              </a:blipFill>
            </p:spPr>
            <p:txBody>
              <a:bodyPr/>
              <a:lstStyle/>
              <a:p>
                <a:r>
                  <a:rPr lang="es-ES">
                    <a:noFill/>
                  </a:rPr>
                  <a:t> </a:t>
                </a:r>
              </a:p>
            </p:txBody>
          </p:sp>
        </mc:Fallback>
      </mc:AlternateContent>
    </p:spTree>
    <p:extLst>
      <p:ext uri="{BB962C8B-B14F-4D97-AF65-F5344CB8AC3E}">
        <p14:creationId xmlns:p14="http://schemas.microsoft.com/office/powerpoint/2010/main" val="51425757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 Gráfico de burbujas&#10;&#10;Descripción generada automáticamente">
            <a:extLst>
              <a:ext uri="{FF2B5EF4-FFF2-40B4-BE49-F238E27FC236}">
                <a16:creationId xmlns:a16="http://schemas.microsoft.com/office/drawing/2014/main" id="{FBD1C190-89A5-C696-B596-CBF4AF753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017" y="2366963"/>
            <a:ext cx="6181724" cy="3090862"/>
          </a:xfrm>
          <a:prstGeom prst="rect">
            <a:avLst/>
          </a:prstGeom>
        </p:spPr>
      </p:pic>
      <p:sp>
        <p:nvSpPr>
          <p:cNvPr id="2" name="Título 1">
            <a:extLst>
              <a:ext uri="{FF2B5EF4-FFF2-40B4-BE49-F238E27FC236}">
                <a16:creationId xmlns:a16="http://schemas.microsoft.com/office/drawing/2014/main" id="{D0DB727E-7AEA-3AEA-C544-DA496A48088E}"/>
              </a:ext>
            </a:extLst>
          </p:cNvPr>
          <p:cNvSpPr>
            <a:spLocks noGrp="1"/>
          </p:cNvSpPr>
          <p:nvPr>
            <p:ph type="title"/>
          </p:nvPr>
        </p:nvSpPr>
        <p:spPr/>
        <p:txBody>
          <a:bodyPr/>
          <a:lstStyle/>
          <a:p>
            <a:r>
              <a:rPr lang="es-ES" dirty="0"/>
              <a:t>Segunda Ley de la termodinámica (Entropía)</a:t>
            </a:r>
          </a:p>
        </p:txBody>
      </p:sp>
      <p:sp>
        <p:nvSpPr>
          <p:cNvPr id="3" name="Marcador de contenido 2">
            <a:extLst>
              <a:ext uri="{FF2B5EF4-FFF2-40B4-BE49-F238E27FC236}">
                <a16:creationId xmlns:a16="http://schemas.microsoft.com/office/drawing/2014/main" id="{1CB191E7-1CDC-819E-F346-A0A99068A37B}"/>
              </a:ext>
            </a:extLst>
          </p:cNvPr>
          <p:cNvSpPr>
            <a:spLocks noGrp="1"/>
          </p:cNvSpPr>
          <p:nvPr>
            <p:ph idx="1"/>
          </p:nvPr>
        </p:nvSpPr>
        <p:spPr>
          <a:xfrm>
            <a:off x="838200" y="1825625"/>
            <a:ext cx="5257800" cy="4351338"/>
          </a:xfrm>
        </p:spPr>
        <p:txBody>
          <a:bodyPr>
            <a:normAutofit/>
          </a:bodyPr>
          <a:lstStyle/>
          <a:p>
            <a:r>
              <a:rPr lang="es-ES" sz="3000" b="1" dirty="0"/>
              <a:t>Entropía como Medida de Información</a:t>
            </a:r>
          </a:p>
          <a:p>
            <a:endParaRPr lang="es-ES" sz="3000" dirty="0"/>
          </a:p>
          <a:p>
            <a:pPr>
              <a:buFont typeface="Arial" panose="020B0604020202020204" pitchFamily="34" charset="0"/>
              <a:buChar char="•"/>
            </a:pPr>
            <a:r>
              <a:rPr lang="es-ES" sz="1800" dirty="0"/>
              <a:t>La entropía también mide la información adicional necesaria para especificar el estado microscópico de un sistema a partir de su descripción macroscópica.</a:t>
            </a:r>
          </a:p>
          <a:p>
            <a:pPr>
              <a:buFont typeface="Arial" panose="020B0604020202020204" pitchFamily="34" charset="0"/>
              <a:buChar char="•"/>
            </a:pPr>
            <a:r>
              <a:rPr lang="es-ES" sz="1800" dirty="0"/>
              <a:t>El aumento de la entropía en un proceso natural indica cuánta información extra microscópica es necesaria para distinguir el estado final especificado desde el estado inicial.</a:t>
            </a:r>
          </a:p>
          <a:p>
            <a:endParaRPr lang="es-ES" dirty="0"/>
          </a:p>
        </p:txBody>
      </p:sp>
    </p:spTree>
    <p:extLst>
      <p:ext uri="{BB962C8B-B14F-4D97-AF65-F5344CB8AC3E}">
        <p14:creationId xmlns:p14="http://schemas.microsoft.com/office/powerpoint/2010/main" val="367023336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940FA-9BEA-AD40-4B4A-BB158232A265}"/>
              </a:ext>
            </a:extLst>
          </p:cNvPr>
          <p:cNvSpPr>
            <a:spLocks noGrp="1"/>
          </p:cNvSpPr>
          <p:nvPr>
            <p:ph type="title"/>
          </p:nvPr>
        </p:nvSpPr>
        <p:spPr/>
        <p:txBody>
          <a:bodyPr/>
          <a:lstStyle/>
          <a:p>
            <a:r>
              <a:rPr lang="es-ES" dirty="0"/>
              <a:t>Tercera ley de la termodinámica</a:t>
            </a:r>
          </a:p>
        </p:txBody>
      </p:sp>
      <p:sp>
        <p:nvSpPr>
          <p:cNvPr id="3" name="Marcador de contenido 2">
            <a:extLst>
              <a:ext uri="{FF2B5EF4-FFF2-40B4-BE49-F238E27FC236}">
                <a16:creationId xmlns:a16="http://schemas.microsoft.com/office/drawing/2014/main" id="{2269987F-8891-D1F3-D0DC-DF8901AF9398}"/>
              </a:ext>
            </a:extLst>
          </p:cNvPr>
          <p:cNvSpPr>
            <a:spLocks noGrp="1"/>
          </p:cNvSpPr>
          <p:nvPr>
            <p:ph idx="1"/>
          </p:nvPr>
        </p:nvSpPr>
        <p:spPr>
          <a:xfrm>
            <a:off x="838200" y="1825625"/>
            <a:ext cx="5257800" cy="4351338"/>
          </a:xfrm>
        </p:spPr>
        <p:txBody>
          <a:bodyPr/>
          <a:lstStyle/>
          <a:p>
            <a:endParaRPr lang="es-ES" b="1" dirty="0"/>
          </a:p>
          <a:p>
            <a:r>
              <a:rPr lang="es-ES" b="1" dirty="0"/>
              <a:t>Definición General del Tercer Principio:</a:t>
            </a:r>
          </a:p>
          <a:p>
            <a:endParaRPr lang="es-ES" dirty="0"/>
          </a:p>
          <a:p>
            <a:pPr>
              <a:buFont typeface="Arial" panose="020B0604020202020204" pitchFamily="34" charset="0"/>
              <a:buChar char="•"/>
            </a:pPr>
            <a:r>
              <a:rPr lang="es-ES" sz="1800" dirty="0"/>
              <a:t>La entropía de un cristal perfecto de cualquier sustancia pura se aproxima a cero cuando la temperatura se aproxima al cero absoluto.</a:t>
            </a:r>
          </a:p>
          <a:p>
            <a:endParaRPr lang="es-ES" dirty="0"/>
          </a:p>
        </p:txBody>
      </p:sp>
      <p:pic>
        <p:nvPicPr>
          <p:cNvPr id="4" name="Imagen 3" descr="Gráfico, Gráfico de burbujas&#10;&#10;Descripción generada automáticamente">
            <a:extLst>
              <a:ext uri="{FF2B5EF4-FFF2-40B4-BE49-F238E27FC236}">
                <a16:creationId xmlns:a16="http://schemas.microsoft.com/office/drawing/2014/main" id="{32E623E0-880C-BD7F-74FE-EA7CA638B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017" y="2366963"/>
            <a:ext cx="6181724" cy="3090862"/>
          </a:xfrm>
          <a:prstGeom prst="rect">
            <a:avLst/>
          </a:prstGeom>
        </p:spPr>
      </p:pic>
    </p:spTree>
    <p:extLst>
      <p:ext uri="{BB962C8B-B14F-4D97-AF65-F5344CB8AC3E}">
        <p14:creationId xmlns:p14="http://schemas.microsoft.com/office/powerpoint/2010/main" val="63251061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 Gráfico de burbujas&#10;&#10;Descripción generada automáticamente">
            <a:extLst>
              <a:ext uri="{FF2B5EF4-FFF2-40B4-BE49-F238E27FC236}">
                <a16:creationId xmlns:a16="http://schemas.microsoft.com/office/drawing/2014/main" id="{32E623E0-880C-BD7F-74FE-EA7CA638B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017" y="2366963"/>
            <a:ext cx="6181724" cy="3090862"/>
          </a:xfrm>
          <a:prstGeom prst="rect">
            <a:avLst/>
          </a:prstGeom>
        </p:spPr>
      </p:pic>
      <p:sp>
        <p:nvSpPr>
          <p:cNvPr id="2" name="Título 1">
            <a:extLst>
              <a:ext uri="{FF2B5EF4-FFF2-40B4-BE49-F238E27FC236}">
                <a16:creationId xmlns:a16="http://schemas.microsoft.com/office/drawing/2014/main" id="{9FD940FA-9BEA-AD40-4B4A-BB158232A265}"/>
              </a:ext>
            </a:extLst>
          </p:cNvPr>
          <p:cNvSpPr>
            <a:spLocks noGrp="1"/>
          </p:cNvSpPr>
          <p:nvPr>
            <p:ph type="title"/>
          </p:nvPr>
        </p:nvSpPr>
        <p:spPr/>
        <p:txBody>
          <a:bodyPr/>
          <a:lstStyle/>
          <a:p>
            <a:r>
              <a:rPr lang="es-ES" dirty="0"/>
              <a:t>Tercera ley de la termodinámica</a:t>
            </a:r>
          </a:p>
        </p:txBody>
      </p:sp>
      <p:sp>
        <p:nvSpPr>
          <p:cNvPr id="3" name="Marcador de contenido 2">
            <a:extLst>
              <a:ext uri="{FF2B5EF4-FFF2-40B4-BE49-F238E27FC236}">
                <a16:creationId xmlns:a16="http://schemas.microsoft.com/office/drawing/2014/main" id="{2269987F-8891-D1F3-D0DC-DF8901AF9398}"/>
              </a:ext>
            </a:extLst>
          </p:cNvPr>
          <p:cNvSpPr>
            <a:spLocks noGrp="1"/>
          </p:cNvSpPr>
          <p:nvPr>
            <p:ph idx="1"/>
          </p:nvPr>
        </p:nvSpPr>
        <p:spPr>
          <a:xfrm>
            <a:off x="838200" y="1825625"/>
            <a:ext cx="5257800" cy="4351338"/>
          </a:xfrm>
        </p:spPr>
        <p:txBody>
          <a:bodyPr/>
          <a:lstStyle/>
          <a:p>
            <a:endParaRPr lang="es-ES" b="1" dirty="0"/>
          </a:p>
          <a:p>
            <a:r>
              <a:rPr lang="es-ES" b="1" dirty="0"/>
              <a:t>Estado de Energía Mínima</a:t>
            </a:r>
          </a:p>
          <a:p>
            <a:endParaRPr lang="es-ES" dirty="0"/>
          </a:p>
          <a:p>
            <a:pPr>
              <a:buFont typeface="Arial" panose="020B0604020202020204" pitchFamily="34" charset="0"/>
              <a:buChar char="•"/>
            </a:pPr>
            <a:r>
              <a:rPr lang="es-ES" sz="1800" dirty="0"/>
              <a:t>A temperatura cero, el sistema debe estar en un estado con la energía térmica mínima.</a:t>
            </a:r>
          </a:p>
          <a:p>
            <a:pPr>
              <a:buFont typeface="Arial" panose="020B0604020202020204" pitchFamily="34" charset="0"/>
              <a:buChar char="•"/>
            </a:pPr>
            <a:r>
              <a:rPr lang="es-ES" sz="1800" dirty="0"/>
              <a:t>Este principio es válido cuando el cristal perfecto tiene un único microestado, donde el número de microestados Ω=1.</a:t>
            </a:r>
          </a:p>
          <a:p>
            <a:endParaRPr lang="es-ES" dirty="0"/>
          </a:p>
        </p:txBody>
      </p:sp>
    </p:spTree>
    <p:extLst>
      <p:ext uri="{BB962C8B-B14F-4D97-AF65-F5344CB8AC3E}">
        <p14:creationId xmlns:p14="http://schemas.microsoft.com/office/powerpoint/2010/main" val="121526394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940FA-9BEA-AD40-4B4A-BB158232A265}"/>
              </a:ext>
            </a:extLst>
          </p:cNvPr>
          <p:cNvSpPr>
            <a:spLocks noGrp="1"/>
          </p:cNvSpPr>
          <p:nvPr>
            <p:ph type="title"/>
          </p:nvPr>
        </p:nvSpPr>
        <p:spPr/>
        <p:txBody>
          <a:bodyPr/>
          <a:lstStyle/>
          <a:p>
            <a:r>
              <a:rPr lang="es-ES" dirty="0"/>
              <a:t>Tercera ley de la termodinámica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269987F-8891-D1F3-D0DC-DF8901AF9398}"/>
                  </a:ext>
                </a:extLst>
              </p:cNvPr>
              <p:cNvSpPr>
                <a:spLocks noGrp="1"/>
              </p:cNvSpPr>
              <p:nvPr>
                <p:ph idx="1"/>
              </p:nvPr>
            </p:nvSpPr>
            <p:spPr>
              <a:xfrm>
                <a:off x="838200" y="1825625"/>
                <a:ext cx="5257800" cy="4351338"/>
              </a:xfrm>
            </p:spPr>
            <p:txBody>
              <a:bodyPr/>
              <a:lstStyle/>
              <a:p>
                <a:r>
                  <a:rPr lang="es-ES" b="1" dirty="0"/>
                  <a:t>Fórmula de la Entropía</a:t>
                </a:r>
              </a:p>
              <a:p>
                <a:endParaRPr lang="es-ES" dirty="0"/>
              </a:p>
              <a:p>
                <a:pPr>
                  <a:buFont typeface="Arial" panose="020B0604020202020204" pitchFamily="34" charset="0"/>
                  <a:buChar char="•"/>
                </a:pPr>
                <a:r>
                  <a:rPr lang="es-ES" sz="1800" dirty="0"/>
                  <a:t>La entropía está relacionada con el número de microestados disponibles para el sistema, expresado como:</a:t>
                </a:r>
              </a:p>
              <a:p>
                <a14:m>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𝑆</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𝑙𝑛</m:t>
                    </m:r>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Ω</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s-ES" sz="1800" dirty="0"/>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Donde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𝑆</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la entropía,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la constante de Boltzmann, y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𝛺</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el número de microestados."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2269987F-8891-D1F3-D0DC-DF8901AF9398}"/>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t="-2381"/>
                </a:stretch>
              </a:blipFill>
            </p:spPr>
            <p:txBody>
              <a:bodyPr/>
              <a:lstStyle/>
              <a:p>
                <a:r>
                  <a:rPr lang="es-ES">
                    <a:noFill/>
                  </a:rPr>
                  <a:t> </a:t>
                </a:r>
              </a:p>
            </p:txBody>
          </p:sp>
        </mc:Fallback>
      </mc:AlternateContent>
      <p:pic>
        <p:nvPicPr>
          <p:cNvPr id="4" name="Imagen 3" descr="Gráfico, Gráfico de burbujas&#10;&#10;Descripción generada automáticamente">
            <a:extLst>
              <a:ext uri="{FF2B5EF4-FFF2-40B4-BE49-F238E27FC236}">
                <a16:creationId xmlns:a16="http://schemas.microsoft.com/office/drawing/2014/main" id="{32E623E0-880C-BD7F-74FE-EA7CA638B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017" y="2366963"/>
            <a:ext cx="6181724" cy="3090862"/>
          </a:xfrm>
          <a:prstGeom prst="rect">
            <a:avLst/>
          </a:prstGeom>
        </p:spPr>
      </p:pic>
    </p:spTree>
    <p:extLst>
      <p:ext uri="{BB962C8B-B14F-4D97-AF65-F5344CB8AC3E}">
        <p14:creationId xmlns:p14="http://schemas.microsoft.com/office/powerpoint/2010/main" val="98365664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940FA-9BEA-AD40-4B4A-BB158232A265}"/>
              </a:ext>
            </a:extLst>
          </p:cNvPr>
          <p:cNvSpPr>
            <a:spLocks noGrp="1"/>
          </p:cNvSpPr>
          <p:nvPr>
            <p:ph type="title"/>
          </p:nvPr>
        </p:nvSpPr>
        <p:spPr/>
        <p:txBody>
          <a:bodyPr/>
          <a:lstStyle/>
          <a:p>
            <a:r>
              <a:rPr lang="es-ES" dirty="0"/>
              <a:t>Tercera ley de la termodinámica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269987F-8891-D1F3-D0DC-DF8901AF9398}"/>
                  </a:ext>
                </a:extLst>
              </p:cNvPr>
              <p:cNvSpPr>
                <a:spLocks noGrp="1"/>
              </p:cNvSpPr>
              <p:nvPr>
                <p:ph idx="1"/>
              </p:nvPr>
            </p:nvSpPr>
            <p:spPr>
              <a:xfrm>
                <a:off x="838200" y="1825625"/>
                <a:ext cx="5257800" cy="4351338"/>
              </a:xfrm>
            </p:spPr>
            <p:txBody>
              <a:bodyPr/>
              <a:lstStyle/>
              <a:p>
                <a:r>
                  <a:rPr lang="es-ES" b="1" dirty="0"/>
                  <a:t>Unicidad del Microestado en el Cero Absoluto:</a:t>
                </a:r>
              </a:p>
              <a:p>
                <a:endParaRPr lang="es-ES" dirty="0"/>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En el cero absoluto, sólo es posible un microestado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𝛺</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para una sustancia pura con átomos idénticos, resultando en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𝑙𝑛</m:t>
                    </m:r>
                    <m:r>
                      <a:rPr lang="es-ES" sz="1800" i="1" kern="100">
                        <a:effectLst/>
                        <a:latin typeface="Cambria Math" panose="02040503050406030204" pitchFamily="18" charset="0"/>
                        <a:ea typeface="Times New Roman" panose="02020603050405020304" pitchFamily="18" charset="0"/>
                        <a:cs typeface="Cambria Math" panose="02040503050406030204" pitchFamily="18" charset="0"/>
                      </a:rPr>
                      <m:t>(1)=</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y por lo tanto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𝑆</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2269987F-8891-D1F3-D0DC-DF8901AF9398}"/>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t="-2381" r="-116"/>
                </a:stretch>
              </a:blipFill>
            </p:spPr>
            <p:txBody>
              <a:bodyPr/>
              <a:lstStyle/>
              <a:p>
                <a:r>
                  <a:rPr lang="es-ES">
                    <a:noFill/>
                  </a:rPr>
                  <a:t> </a:t>
                </a:r>
              </a:p>
            </p:txBody>
          </p:sp>
        </mc:Fallback>
      </mc:AlternateContent>
      <p:pic>
        <p:nvPicPr>
          <p:cNvPr id="4" name="Imagen 3" descr="Gráfico, Gráfico de burbujas&#10;&#10;Descripción generada automáticamente">
            <a:extLst>
              <a:ext uri="{FF2B5EF4-FFF2-40B4-BE49-F238E27FC236}">
                <a16:creationId xmlns:a16="http://schemas.microsoft.com/office/drawing/2014/main" id="{32E623E0-880C-BD7F-74FE-EA7CA638B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017" y="2366963"/>
            <a:ext cx="6181724" cy="3090862"/>
          </a:xfrm>
          <a:prstGeom prst="rect">
            <a:avLst/>
          </a:prstGeom>
        </p:spPr>
      </p:pic>
    </p:spTree>
    <p:extLst>
      <p:ext uri="{BB962C8B-B14F-4D97-AF65-F5344CB8AC3E}">
        <p14:creationId xmlns:p14="http://schemas.microsoft.com/office/powerpoint/2010/main" val="29673511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940FA-9BEA-AD40-4B4A-BB158232A265}"/>
              </a:ext>
            </a:extLst>
          </p:cNvPr>
          <p:cNvSpPr>
            <a:spLocks noGrp="1"/>
          </p:cNvSpPr>
          <p:nvPr>
            <p:ph type="title"/>
          </p:nvPr>
        </p:nvSpPr>
        <p:spPr/>
        <p:txBody>
          <a:bodyPr/>
          <a:lstStyle/>
          <a:p>
            <a:r>
              <a:rPr lang="es-ES" dirty="0"/>
              <a:t>Tercera ley de la termodinámica</a:t>
            </a:r>
          </a:p>
        </p:txBody>
      </p:sp>
      <p:sp>
        <p:nvSpPr>
          <p:cNvPr id="3" name="Marcador de contenido 2">
            <a:extLst>
              <a:ext uri="{FF2B5EF4-FFF2-40B4-BE49-F238E27FC236}">
                <a16:creationId xmlns:a16="http://schemas.microsoft.com/office/drawing/2014/main" id="{2269987F-8891-D1F3-D0DC-DF8901AF9398}"/>
              </a:ext>
            </a:extLst>
          </p:cNvPr>
          <p:cNvSpPr>
            <a:spLocks noGrp="1"/>
          </p:cNvSpPr>
          <p:nvPr>
            <p:ph idx="1"/>
          </p:nvPr>
        </p:nvSpPr>
        <p:spPr>
          <a:xfrm>
            <a:off x="838200" y="1825625"/>
            <a:ext cx="5257800" cy="4351338"/>
          </a:xfrm>
        </p:spPr>
        <p:txBody>
          <a:bodyPr>
            <a:normAutofit/>
          </a:bodyPr>
          <a:lstStyle/>
          <a:p>
            <a:r>
              <a:rPr lang="es-ES" b="1" dirty="0"/>
              <a:t>Generalización del Tercer Principio:</a:t>
            </a:r>
          </a:p>
          <a:p>
            <a:endParaRPr lang="es-ES" sz="1800" dirty="0"/>
          </a:p>
          <a:p>
            <a:pPr>
              <a:buFont typeface="Arial" panose="020B0604020202020204" pitchFamily="34" charset="0"/>
              <a:buChar char="•"/>
            </a:pPr>
            <a:r>
              <a:rPr lang="es-ES" sz="1800" dirty="0"/>
              <a:t>Para sistemas como los cristales, que pueden tener más de un estado mínimo de energía microscópicamente distinto o estados 'congelados', la entropía se aproxima a un valor constante diferente de cero al acercarse a cero absoluto.</a:t>
            </a:r>
          </a:p>
          <a:p>
            <a:pPr>
              <a:buFont typeface="Arial" panose="020B0604020202020204" pitchFamily="34" charset="0"/>
              <a:buChar char="•"/>
            </a:pPr>
            <a:r>
              <a:rPr lang="es-ES" sz="1800" dirty="0"/>
              <a:t>Este valor constante es conocido como la entropía residual del sistema.</a:t>
            </a:r>
          </a:p>
          <a:p>
            <a:endParaRPr lang="es-ES" dirty="0"/>
          </a:p>
        </p:txBody>
      </p:sp>
      <p:pic>
        <p:nvPicPr>
          <p:cNvPr id="4" name="Imagen 3" descr="Gráfico, Gráfico de burbujas&#10;&#10;Descripción generada automáticamente">
            <a:extLst>
              <a:ext uri="{FF2B5EF4-FFF2-40B4-BE49-F238E27FC236}">
                <a16:creationId xmlns:a16="http://schemas.microsoft.com/office/drawing/2014/main" id="{32E623E0-880C-BD7F-74FE-EA7CA638B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303" y="2366963"/>
            <a:ext cx="6181724" cy="3090862"/>
          </a:xfrm>
          <a:prstGeom prst="rect">
            <a:avLst/>
          </a:prstGeom>
        </p:spPr>
      </p:pic>
    </p:spTree>
    <p:extLst>
      <p:ext uri="{BB962C8B-B14F-4D97-AF65-F5344CB8AC3E}">
        <p14:creationId xmlns:p14="http://schemas.microsoft.com/office/powerpoint/2010/main" val="252288358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940FA-9BEA-AD40-4B4A-BB158232A265}"/>
              </a:ext>
            </a:extLst>
          </p:cNvPr>
          <p:cNvSpPr>
            <a:spLocks noGrp="1"/>
          </p:cNvSpPr>
          <p:nvPr>
            <p:ph type="title"/>
          </p:nvPr>
        </p:nvSpPr>
        <p:spPr/>
        <p:txBody>
          <a:bodyPr/>
          <a:lstStyle/>
          <a:p>
            <a:r>
              <a:rPr lang="es-ES" dirty="0"/>
              <a:t>Para más información:</a:t>
            </a:r>
          </a:p>
        </p:txBody>
      </p:sp>
      <p:sp>
        <p:nvSpPr>
          <p:cNvPr id="3" name="Marcador de contenido 2">
            <a:extLst>
              <a:ext uri="{FF2B5EF4-FFF2-40B4-BE49-F238E27FC236}">
                <a16:creationId xmlns:a16="http://schemas.microsoft.com/office/drawing/2014/main" id="{2269987F-8891-D1F3-D0DC-DF8901AF9398}"/>
              </a:ext>
            </a:extLst>
          </p:cNvPr>
          <p:cNvSpPr>
            <a:spLocks noGrp="1"/>
          </p:cNvSpPr>
          <p:nvPr>
            <p:ph idx="1"/>
          </p:nvPr>
        </p:nvSpPr>
        <p:spPr>
          <a:xfrm>
            <a:off x="838200" y="1825625"/>
            <a:ext cx="5257800" cy="4351338"/>
          </a:xfrm>
        </p:spPr>
        <p:txBody>
          <a:bodyPr>
            <a:normAutofit/>
          </a:bodyPr>
          <a:lstStyle/>
          <a:p>
            <a:r>
              <a:rPr lang="es-ES" b="1" dirty="0"/>
              <a:t>Para entender de una manera un poco más rigurosa todo esto, ver apuntes.</a:t>
            </a:r>
          </a:p>
          <a:p>
            <a:endParaRPr lang="es-ES" b="1" dirty="0"/>
          </a:p>
          <a:p>
            <a:endParaRPr lang="es-ES" b="1" dirty="0"/>
          </a:p>
          <a:p>
            <a:endParaRPr lang="es-ES" sz="1800" dirty="0"/>
          </a:p>
          <a:p>
            <a:endParaRPr lang="es-ES" dirty="0"/>
          </a:p>
        </p:txBody>
      </p:sp>
      <p:pic>
        <p:nvPicPr>
          <p:cNvPr id="4" name="Imagen 3" descr="Gráfico, Gráfico de burbujas&#10;&#10;Descripción generada automáticamente">
            <a:extLst>
              <a:ext uri="{FF2B5EF4-FFF2-40B4-BE49-F238E27FC236}">
                <a16:creationId xmlns:a16="http://schemas.microsoft.com/office/drawing/2014/main" id="{32E623E0-880C-BD7F-74FE-EA7CA638B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303" y="2366963"/>
            <a:ext cx="6181724" cy="3090862"/>
          </a:xfrm>
          <a:prstGeom prst="rect">
            <a:avLst/>
          </a:prstGeom>
        </p:spPr>
      </p:pic>
      <p:sp>
        <p:nvSpPr>
          <p:cNvPr id="5" name="CuadroTexto 4">
            <a:extLst>
              <a:ext uri="{FF2B5EF4-FFF2-40B4-BE49-F238E27FC236}">
                <a16:creationId xmlns:a16="http://schemas.microsoft.com/office/drawing/2014/main" id="{456962D2-35E3-3A0D-1281-D6EAB601DE02}"/>
              </a:ext>
            </a:extLst>
          </p:cNvPr>
          <p:cNvSpPr txBox="1"/>
          <p:nvPr/>
        </p:nvSpPr>
        <p:spPr>
          <a:xfrm>
            <a:off x="189470" y="6425514"/>
            <a:ext cx="5602752" cy="369332"/>
          </a:xfrm>
          <a:prstGeom prst="rect">
            <a:avLst/>
          </a:prstGeom>
          <a:noFill/>
        </p:spPr>
        <p:txBody>
          <a:bodyPr wrap="none" rtlCol="0">
            <a:spAutoFit/>
          </a:bodyPr>
          <a:lstStyle/>
          <a:p>
            <a:r>
              <a:rPr lang="es-ES" dirty="0"/>
              <a:t>Ver apuntes: El calor fluye para maximizar el desorden.</a:t>
            </a:r>
          </a:p>
        </p:txBody>
      </p:sp>
    </p:spTree>
    <p:extLst>
      <p:ext uri="{BB962C8B-B14F-4D97-AF65-F5344CB8AC3E}">
        <p14:creationId xmlns:p14="http://schemas.microsoft.com/office/powerpoint/2010/main" val="49808814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3DDD3-8F38-A030-4682-279B9ED1306B}"/>
              </a:ext>
            </a:extLst>
          </p:cNvPr>
          <p:cNvSpPr>
            <a:spLocks noGrp="1"/>
          </p:cNvSpPr>
          <p:nvPr>
            <p:ph type="title"/>
          </p:nvPr>
        </p:nvSpPr>
        <p:spPr/>
        <p:txBody>
          <a:bodyPr/>
          <a:lstStyle/>
          <a:p>
            <a:r>
              <a:rPr lang="es-ES" dirty="0"/>
              <a:t>Energía libre de Gibbs</a:t>
            </a:r>
          </a:p>
        </p:txBody>
      </p:sp>
      <p:sp>
        <p:nvSpPr>
          <p:cNvPr id="3" name="Marcador de contenido 2">
            <a:extLst>
              <a:ext uri="{FF2B5EF4-FFF2-40B4-BE49-F238E27FC236}">
                <a16:creationId xmlns:a16="http://schemas.microsoft.com/office/drawing/2014/main" id="{22EA51BF-7473-5265-CF42-E3DAEC7B8656}"/>
              </a:ext>
            </a:extLst>
          </p:cNvPr>
          <p:cNvSpPr>
            <a:spLocks noGrp="1"/>
          </p:cNvSpPr>
          <p:nvPr>
            <p:ph sz="half" idx="1"/>
          </p:nvPr>
        </p:nvSpPr>
        <p:spPr>
          <a:xfrm>
            <a:off x="838199" y="1825625"/>
            <a:ext cx="7620001" cy="4351338"/>
          </a:xfrm>
        </p:spPr>
        <p:txBody>
          <a:bodyPr>
            <a:normAutofit/>
          </a:bodyPr>
          <a:lstStyle/>
          <a:p>
            <a:r>
              <a:rPr lang="es-ES" b="1" dirty="0"/>
              <a:t>Definición y Significado</a:t>
            </a:r>
          </a:p>
          <a:p>
            <a:endParaRPr lang="es-ES" dirty="0"/>
          </a:p>
          <a:p>
            <a:pPr>
              <a:buFont typeface="Arial" panose="020B0604020202020204" pitchFamily="34" charset="0"/>
              <a:buChar char="•"/>
            </a:pPr>
            <a:r>
              <a:rPr lang="es-ES" sz="1900" dirty="0"/>
              <a:t>La energía libre de Gibbs, también conocida como entalpía libre, es un potencial termodinámico que se utiliza para calcular el máximo trabajo reversible que puede realizarse por un sistema termodinámico a temperatura y presión constantes.</a:t>
            </a:r>
          </a:p>
          <a:p>
            <a:pPr>
              <a:buFont typeface="Arial" panose="020B0604020202020204" pitchFamily="34" charset="0"/>
              <a:buChar char="•"/>
            </a:pPr>
            <a:r>
              <a:rPr lang="es-ES" sz="1900" dirty="0"/>
              <a:t>Representa la cantidad máxima de trabajo de no expansión que puede extraerse de un sistema cerrado, es decir, un sistema que puede intercambiar calor y trabajo, pero no materia con su entorno.</a:t>
            </a:r>
          </a:p>
          <a:p>
            <a:endParaRPr lang="es-ES" dirty="0"/>
          </a:p>
        </p:txBody>
      </p:sp>
      <p:pic>
        <p:nvPicPr>
          <p:cNvPr id="6" name="Marcador de contenido 5">
            <a:extLst>
              <a:ext uri="{FF2B5EF4-FFF2-40B4-BE49-F238E27FC236}">
                <a16:creationId xmlns:a16="http://schemas.microsoft.com/office/drawing/2014/main" id="{10BDE8BE-0EB4-31A1-88FA-0D26438D67BC}"/>
              </a:ext>
            </a:extLst>
          </p:cNvPr>
          <p:cNvPicPr>
            <a:picLocks noGrp="1" noChangeAspect="1"/>
          </p:cNvPicPr>
          <p:nvPr>
            <p:ph sz="half" idx="2"/>
          </p:nvPr>
        </p:nvPicPr>
        <p:blipFill>
          <a:blip r:embed="rId2"/>
          <a:stretch>
            <a:fillRect/>
          </a:stretch>
        </p:blipFill>
        <p:spPr>
          <a:xfrm>
            <a:off x="8458201" y="1789504"/>
            <a:ext cx="3379206" cy="4892284"/>
          </a:xfrm>
        </p:spPr>
      </p:pic>
    </p:spTree>
    <p:extLst>
      <p:ext uri="{BB962C8B-B14F-4D97-AF65-F5344CB8AC3E}">
        <p14:creationId xmlns:p14="http://schemas.microsoft.com/office/powerpoint/2010/main" val="48241777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3DDD3-8F38-A030-4682-279B9ED1306B}"/>
              </a:ext>
            </a:extLst>
          </p:cNvPr>
          <p:cNvSpPr>
            <a:spLocks noGrp="1"/>
          </p:cNvSpPr>
          <p:nvPr>
            <p:ph type="title"/>
          </p:nvPr>
        </p:nvSpPr>
        <p:spPr/>
        <p:txBody>
          <a:bodyPr/>
          <a:lstStyle/>
          <a:p>
            <a:r>
              <a:rPr lang="es-ES" dirty="0"/>
              <a:t>Energía libre de Gibbs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2EA51BF-7473-5265-CF42-E3DAEC7B8656}"/>
                  </a:ext>
                </a:extLst>
              </p:cNvPr>
              <p:cNvSpPr>
                <a:spLocks noGrp="1"/>
              </p:cNvSpPr>
              <p:nvPr>
                <p:ph sz="half" idx="1"/>
              </p:nvPr>
            </p:nvSpPr>
            <p:spPr>
              <a:xfrm>
                <a:off x="838199" y="1825625"/>
                <a:ext cx="7620001" cy="4351338"/>
              </a:xfrm>
            </p:spPr>
            <p:txBody>
              <a:bodyPr>
                <a:normAutofit/>
              </a:bodyPr>
              <a:lstStyle/>
              <a:p>
                <a:r>
                  <a:rPr lang="es-ES" b="1" dirty="0"/>
                  <a:t>Fórmula y Descripción</a:t>
                </a:r>
              </a:p>
              <a:p>
                <a:endParaRPr lang="es-ES" dirty="0"/>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Fórmula: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𝐺</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º =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𝐻</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º −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𝑆</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º</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(donde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𝐺</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la energía libre de Gibbs,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𝐻</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la entalpía,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la temperatura en Kelvin y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𝑆</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el cambio de entropía).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s-ES" sz="1800" dirty="0"/>
                  <a:t>En un proceso completamente reversible, la disminución de la energía libre de Gibbs es igual al trabajo realizado por el sistema en su entorno, menos el trabajo de las fuerzas de presión.</a:t>
                </a:r>
              </a:p>
              <a:p>
                <a:endParaRPr lang="es-ES" dirty="0"/>
              </a:p>
            </p:txBody>
          </p:sp>
        </mc:Choice>
        <mc:Fallback xmlns="">
          <p:sp>
            <p:nvSpPr>
              <p:cNvPr id="3" name="Marcador de contenido 2">
                <a:extLst>
                  <a:ext uri="{FF2B5EF4-FFF2-40B4-BE49-F238E27FC236}">
                    <a16:creationId xmlns:a16="http://schemas.microsoft.com/office/drawing/2014/main" id="{22EA51BF-7473-5265-CF42-E3DAEC7B8656}"/>
                  </a:ext>
                </a:extLst>
              </p:cNvPr>
              <p:cNvSpPr>
                <a:spLocks noGrp="1" noRot="1" noChangeAspect="1" noMove="1" noResize="1" noEditPoints="1" noAdjustHandles="1" noChangeArrowheads="1" noChangeShapeType="1" noTextEdit="1"/>
              </p:cNvSpPr>
              <p:nvPr>
                <p:ph sz="half" idx="1"/>
              </p:nvPr>
            </p:nvSpPr>
            <p:spPr>
              <a:xfrm>
                <a:off x="838199" y="1825625"/>
                <a:ext cx="7620001" cy="4351338"/>
              </a:xfrm>
              <a:blipFill>
                <a:blip r:embed="rId2"/>
                <a:stretch>
                  <a:fillRect l="-1359" t="-23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10BDE8BE-0EB4-31A1-88FA-0D26438D67BC}"/>
              </a:ext>
            </a:extLst>
          </p:cNvPr>
          <p:cNvPicPr>
            <a:picLocks noGrp="1" noChangeAspect="1"/>
          </p:cNvPicPr>
          <p:nvPr>
            <p:ph sz="half" idx="2"/>
          </p:nvPr>
        </p:nvPicPr>
        <p:blipFill>
          <a:blip r:embed="rId3"/>
          <a:stretch>
            <a:fillRect/>
          </a:stretch>
        </p:blipFill>
        <p:spPr>
          <a:xfrm>
            <a:off x="8458201" y="1789504"/>
            <a:ext cx="3379206" cy="4892284"/>
          </a:xfrm>
        </p:spPr>
      </p:pic>
    </p:spTree>
    <p:extLst>
      <p:ext uri="{BB962C8B-B14F-4D97-AF65-F5344CB8AC3E}">
        <p14:creationId xmlns:p14="http://schemas.microsoft.com/office/powerpoint/2010/main" val="187672005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1EEA0-1235-231F-94E8-515C65E97813}"/>
              </a:ext>
            </a:extLst>
          </p:cNvPr>
          <p:cNvSpPr>
            <a:spLocks noGrp="1"/>
          </p:cNvSpPr>
          <p:nvPr>
            <p:ph type="title"/>
          </p:nvPr>
        </p:nvSpPr>
        <p:spPr/>
        <p:txBody>
          <a:bodyPr/>
          <a:lstStyle/>
          <a:p>
            <a:r>
              <a:rPr lang="es-ES" dirty="0"/>
              <a:t>Principios de la termodinámica</a:t>
            </a:r>
          </a:p>
        </p:txBody>
      </p:sp>
      <p:sp>
        <p:nvSpPr>
          <p:cNvPr id="3" name="Marcador de contenido 2">
            <a:extLst>
              <a:ext uri="{FF2B5EF4-FFF2-40B4-BE49-F238E27FC236}">
                <a16:creationId xmlns:a16="http://schemas.microsoft.com/office/drawing/2014/main" id="{5DEE7F7C-93F3-1656-06BA-FD2E2F4A1645}"/>
              </a:ext>
            </a:extLst>
          </p:cNvPr>
          <p:cNvSpPr>
            <a:spLocks noGrp="1"/>
          </p:cNvSpPr>
          <p:nvPr>
            <p:ph idx="1"/>
          </p:nvPr>
        </p:nvSpPr>
        <p:spPr/>
        <p:txBody>
          <a:bodyPr/>
          <a:lstStyle/>
          <a:p>
            <a:r>
              <a:rPr lang="es-ES" dirty="0"/>
              <a:t>La mayoría de estas cosas se van a ver en las asignaturas de termodinámica y física estadística.</a:t>
            </a:r>
          </a:p>
          <a:p>
            <a:endParaRPr lang="es-ES" dirty="0"/>
          </a:p>
          <a:p>
            <a:r>
              <a:rPr lang="es-ES" dirty="0"/>
              <a:t>Se va a hacer un pequeño resumen de todas las leyes de la termodinámica, sin meternos a fondo en ellas, ya que os las sabéis.</a:t>
            </a:r>
          </a:p>
          <a:p>
            <a:endParaRPr lang="es-ES" dirty="0"/>
          </a:p>
        </p:txBody>
      </p:sp>
    </p:spTree>
    <p:extLst>
      <p:ext uri="{BB962C8B-B14F-4D97-AF65-F5344CB8AC3E}">
        <p14:creationId xmlns:p14="http://schemas.microsoft.com/office/powerpoint/2010/main" val="40103584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3DDD3-8F38-A030-4682-279B9ED1306B}"/>
              </a:ext>
            </a:extLst>
          </p:cNvPr>
          <p:cNvSpPr>
            <a:spLocks noGrp="1"/>
          </p:cNvSpPr>
          <p:nvPr>
            <p:ph type="title"/>
          </p:nvPr>
        </p:nvSpPr>
        <p:spPr/>
        <p:txBody>
          <a:bodyPr/>
          <a:lstStyle/>
          <a:p>
            <a:r>
              <a:rPr lang="es-ES" dirty="0"/>
              <a:t>Energía libre de Gibbs</a:t>
            </a:r>
          </a:p>
        </p:txBody>
      </p:sp>
      <p:sp>
        <p:nvSpPr>
          <p:cNvPr id="3" name="Marcador de contenido 2">
            <a:extLst>
              <a:ext uri="{FF2B5EF4-FFF2-40B4-BE49-F238E27FC236}">
                <a16:creationId xmlns:a16="http://schemas.microsoft.com/office/drawing/2014/main" id="{22EA51BF-7473-5265-CF42-E3DAEC7B8656}"/>
              </a:ext>
            </a:extLst>
          </p:cNvPr>
          <p:cNvSpPr>
            <a:spLocks noGrp="1"/>
          </p:cNvSpPr>
          <p:nvPr>
            <p:ph sz="half" idx="1"/>
          </p:nvPr>
        </p:nvSpPr>
        <p:spPr>
          <a:xfrm>
            <a:off x="838199" y="1825625"/>
            <a:ext cx="7620001" cy="4351338"/>
          </a:xfrm>
        </p:spPr>
        <p:txBody>
          <a:bodyPr>
            <a:normAutofit/>
          </a:bodyPr>
          <a:lstStyle/>
          <a:p>
            <a:r>
              <a:rPr lang="es-ES" b="1" dirty="0"/>
              <a:t>Implicaciones de la Energía Libre de Gibbs</a:t>
            </a:r>
          </a:p>
          <a:p>
            <a:endParaRPr lang="es-ES" dirty="0"/>
          </a:p>
          <a:p>
            <a:pPr>
              <a:buFont typeface="Arial" panose="020B0604020202020204" pitchFamily="34" charset="0"/>
              <a:buChar char="•"/>
            </a:pPr>
            <a:r>
              <a:rPr lang="es-ES" sz="1800" dirty="0"/>
              <a:t>La energía libre de Gibbs es una medida de la cantidad de 'energía útil' o 'libre' disponible para realizar trabajo, excluyendo el trabajo de presión-volumen, a temperatura y presión constantes.</a:t>
            </a:r>
          </a:p>
          <a:p>
            <a:pPr>
              <a:buFont typeface="Arial" panose="020B0604020202020204" pitchFamily="34" charset="0"/>
              <a:buChar char="•"/>
            </a:pPr>
            <a:r>
              <a:rPr lang="es-ES" sz="1800" dirty="0"/>
              <a:t>El término 'libre' en energía libre de Gibbs se refería tradicionalmente a esta disponibilidad para realizar trabajo útil.</a:t>
            </a:r>
          </a:p>
          <a:p>
            <a:endParaRPr lang="es-ES" dirty="0"/>
          </a:p>
        </p:txBody>
      </p:sp>
      <p:pic>
        <p:nvPicPr>
          <p:cNvPr id="6" name="Marcador de contenido 5">
            <a:extLst>
              <a:ext uri="{FF2B5EF4-FFF2-40B4-BE49-F238E27FC236}">
                <a16:creationId xmlns:a16="http://schemas.microsoft.com/office/drawing/2014/main" id="{10BDE8BE-0EB4-31A1-88FA-0D26438D67BC}"/>
              </a:ext>
            </a:extLst>
          </p:cNvPr>
          <p:cNvPicPr>
            <a:picLocks noGrp="1" noChangeAspect="1"/>
          </p:cNvPicPr>
          <p:nvPr>
            <p:ph sz="half" idx="2"/>
          </p:nvPr>
        </p:nvPicPr>
        <p:blipFill>
          <a:blip r:embed="rId2"/>
          <a:stretch>
            <a:fillRect/>
          </a:stretch>
        </p:blipFill>
        <p:spPr>
          <a:xfrm>
            <a:off x="8458201" y="1789504"/>
            <a:ext cx="3379206" cy="4892284"/>
          </a:xfrm>
        </p:spPr>
      </p:pic>
    </p:spTree>
    <p:extLst>
      <p:ext uri="{BB962C8B-B14F-4D97-AF65-F5344CB8AC3E}">
        <p14:creationId xmlns:p14="http://schemas.microsoft.com/office/powerpoint/2010/main" val="245423863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F206E-7A0A-D2EA-FC60-A2DD21BD588C}"/>
              </a:ext>
            </a:extLst>
          </p:cNvPr>
          <p:cNvSpPr>
            <a:spLocks noGrp="1"/>
          </p:cNvSpPr>
          <p:nvPr>
            <p:ph type="title"/>
          </p:nvPr>
        </p:nvSpPr>
        <p:spPr/>
        <p:txBody>
          <a:bodyPr/>
          <a:lstStyle/>
          <a:p>
            <a:r>
              <a:rPr lang="es-ES" dirty="0"/>
              <a:t>En resumen</a:t>
            </a:r>
          </a:p>
        </p:txBody>
      </p:sp>
      <p:pic>
        <p:nvPicPr>
          <p:cNvPr id="5" name="Marcador de contenido 4" descr="Diagrama&#10;&#10;Descripción generada automáticamente">
            <a:extLst>
              <a:ext uri="{FF2B5EF4-FFF2-40B4-BE49-F238E27FC236}">
                <a16:creationId xmlns:a16="http://schemas.microsoft.com/office/drawing/2014/main" id="{565CCBCF-3171-FDEC-139F-5D7E442160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7690" y="1825625"/>
            <a:ext cx="9376620" cy="4351338"/>
          </a:xfrm>
        </p:spPr>
      </p:pic>
    </p:spTree>
    <p:extLst>
      <p:ext uri="{BB962C8B-B14F-4D97-AF65-F5344CB8AC3E}">
        <p14:creationId xmlns:p14="http://schemas.microsoft.com/office/powerpoint/2010/main" val="4460642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6A34EF8-C57C-434C-A191-395CA1B6AABA}"/>
              </a:ext>
            </a:extLst>
          </p:cNvPr>
          <p:cNvPicPr>
            <a:picLocks noChangeAspect="1"/>
          </p:cNvPicPr>
          <p:nvPr/>
        </p:nvPicPr>
        <p:blipFill>
          <a:blip r:embed="rId2"/>
          <a:stretch>
            <a:fillRect/>
          </a:stretch>
        </p:blipFill>
        <p:spPr>
          <a:xfrm>
            <a:off x="2245454" y="3349625"/>
            <a:ext cx="7915275" cy="3143250"/>
          </a:xfrm>
          <a:prstGeom prst="rect">
            <a:avLst/>
          </a:prstGeom>
        </p:spPr>
      </p:pic>
      <p:sp>
        <p:nvSpPr>
          <p:cNvPr id="2" name="Título 1">
            <a:extLst>
              <a:ext uri="{FF2B5EF4-FFF2-40B4-BE49-F238E27FC236}">
                <a16:creationId xmlns:a16="http://schemas.microsoft.com/office/drawing/2014/main" id="{6A2FC0C2-4B9B-7833-B10A-B331189A9D0D}"/>
              </a:ext>
            </a:extLst>
          </p:cNvPr>
          <p:cNvSpPr>
            <a:spLocks noGrp="1"/>
          </p:cNvSpPr>
          <p:nvPr>
            <p:ph type="title"/>
          </p:nvPr>
        </p:nvSpPr>
        <p:spPr/>
        <p:txBody>
          <a:bodyPr/>
          <a:lstStyle/>
          <a:p>
            <a:r>
              <a:rPr lang="es-ES" dirty="0"/>
              <a:t>Distribución de Boltzmann</a:t>
            </a:r>
          </a:p>
        </p:txBody>
      </p:sp>
      <p:sp>
        <p:nvSpPr>
          <p:cNvPr id="3" name="Marcador de contenido 2">
            <a:extLst>
              <a:ext uri="{FF2B5EF4-FFF2-40B4-BE49-F238E27FC236}">
                <a16:creationId xmlns:a16="http://schemas.microsoft.com/office/drawing/2014/main" id="{32A69278-B5AE-1563-F02F-28451914F84D}"/>
              </a:ext>
            </a:extLst>
          </p:cNvPr>
          <p:cNvSpPr>
            <a:spLocks noGrp="1"/>
          </p:cNvSpPr>
          <p:nvPr>
            <p:ph idx="1"/>
          </p:nvPr>
        </p:nvSpPr>
        <p:spPr/>
        <p:txBody>
          <a:bodyPr/>
          <a:lstStyle/>
          <a:p>
            <a:r>
              <a:rPr lang="es-ES" dirty="0"/>
              <a:t>Supongamos que tenemos un sistema muy pequeño (por ejemplo, un motor molecular en una célula) rodeado de un sistema mucho más grande que nos funciona como reservorio (La propia célula)</a:t>
            </a:r>
          </a:p>
          <a:p>
            <a:endParaRPr lang="es-ES" dirty="0"/>
          </a:p>
        </p:txBody>
      </p:sp>
    </p:spTree>
    <p:extLst>
      <p:ext uri="{BB962C8B-B14F-4D97-AF65-F5344CB8AC3E}">
        <p14:creationId xmlns:p14="http://schemas.microsoft.com/office/powerpoint/2010/main" val="245378619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8588082-4269-BCCD-7981-BE97A33FC167}"/>
              </a:ext>
            </a:extLst>
          </p:cNvPr>
          <p:cNvPicPr>
            <a:picLocks noChangeAspect="1"/>
          </p:cNvPicPr>
          <p:nvPr/>
        </p:nvPicPr>
        <p:blipFill rotWithShape="1">
          <a:blip r:embed="rId2"/>
          <a:srcRect l="-8664" t="-5758" r="8664" b="28081"/>
          <a:stretch/>
        </p:blipFill>
        <p:spPr>
          <a:xfrm>
            <a:off x="3901260" y="3168650"/>
            <a:ext cx="7915275" cy="2441575"/>
          </a:xfrm>
          <a:prstGeom prst="rect">
            <a:avLst/>
          </a:prstGeom>
        </p:spPr>
      </p:pic>
      <p:sp>
        <p:nvSpPr>
          <p:cNvPr id="2" name="Título 1">
            <a:extLst>
              <a:ext uri="{FF2B5EF4-FFF2-40B4-BE49-F238E27FC236}">
                <a16:creationId xmlns:a16="http://schemas.microsoft.com/office/drawing/2014/main" id="{71820F53-0639-92B7-FDCF-5A2E5902EC30}"/>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E2DC795-54B1-6E24-4F34-DDC92175B21B}"/>
                  </a:ext>
                </a:extLst>
              </p:cNvPr>
              <p:cNvSpPr>
                <a:spLocks noGrp="1"/>
              </p:cNvSpPr>
              <p:nvPr>
                <p:ph idx="1"/>
              </p:nvPr>
            </p:nvSpPr>
            <p:spPr/>
            <p:txBody>
              <a:bodyPr/>
              <a:lstStyle/>
              <a:p>
                <a:r>
                  <a:rPr lang="es-ES" dirty="0"/>
                  <a:t>A partir de la distribución de </a:t>
                </a:r>
                <a:r>
                  <a:rPr lang="es-ES" dirty="0" err="1"/>
                  <a:t>boltmann</a:t>
                </a:r>
                <a:r>
                  <a:rPr lang="es-ES" dirty="0"/>
                  <a:t> podemos obtener estimaciones probabilísticas de estados:</a:t>
                </a:r>
              </a:p>
              <a:p>
                <a:endParaRPr lang="es-ES" dirty="0"/>
              </a:p>
              <a:p>
                <a14:m>
                  <m:oMath xmlns:m="http://schemas.openxmlformats.org/officeDocument/2006/math">
                    <m:f>
                      <m:fPr>
                        <m:ctrlPr>
                          <a:rPr lang="es-ES" i="1" smtClean="0">
                            <a:effectLst/>
                            <a:latin typeface="Cambria Math" panose="02040503050406030204" pitchFamily="18" charset="0"/>
                          </a:rPr>
                        </m:ctrlPr>
                      </m:fPr>
                      <m:num>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Sub>
                      </m:num>
                      <m:den>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b>
                        </m:sSub>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i="1">
                            <a:effectLst/>
                            <a:latin typeface="Cambria Math" panose="02040503050406030204" pitchFamily="18" charset="0"/>
                          </a:rPr>
                        </m:ctrlPr>
                      </m:fPr>
                      <m:num>
                        <m:sSup>
                          <m:sSupPr>
                            <m:ctrlPr>
                              <a:rPr lang="es-ES"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𝑒</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𝑇</m:t>
                            </m:r>
                          </m:sup>
                        </m:sSup>
                      </m:num>
                      <m:den>
                        <m:sSup>
                          <m:sSupPr>
                            <m:ctrlPr>
                              <a:rPr lang="es-ES"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𝑒</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𝐸</m:t>
                            </m:r>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r>
                              <m:rPr>
                                <m:sty m:val="p"/>
                              </m:rPr>
                              <a:rPr lang="es-ES" sz="1800">
                                <a:effectLst/>
                                <a:latin typeface="Cambria Math" panose="02040503050406030204" pitchFamily="18" charset="0"/>
                                <a:ea typeface="Calibri" panose="020F0502020204030204" pitchFamily="34" charset="0"/>
                                <a:cs typeface="Times New Roman" panose="02020603050405020304" pitchFamily="18" charset="0"/>
                              </a:rPr>
                              <m:t>Δ</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𝐸</m:t>
                            </m:r>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𝑇</m:t>
                            </m:r>
                          </m:sup>
                        </m:sSup>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s-ES"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𝑒</m:t>
                        </m:r>
                      </m:e>
                      <m:sup>
                        <m:r>
                          <m:rPr>
                            <m:sty m:val="p"/>
                          </m:rPr>
                          <a:rPr lang="es-ES" sz="1800">
                            <a:effectLst/>
                            <a:latin typeface="Cambria Math" panose="02040503050406030204" pitchFamily="18" charset="0"/>
                            <a:ea typeface="Calibri" panose="020F0502020204030204" pitchFamily="34" charset="0"/>
                            <a:cs typeface="Times New Roman" panose="02020603050405020304" pitchFamily="18" charset="0"/>
                          </a:rPr>
                          <m:t>Δ</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𝐸</m:t>
                        </m:r>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𝑇</m:t>
                        </m:r>
                      </m:sup>
                    </m:sSup>
                  </m:oMath>
                </a14:m>
                <a:endParaRPr lang="es-ES" dirty="0"/>
              </a:p>
              <a:p>
                <a:endParaRPr lang="es-ES" dirty="0"/>
              </a:p>
              <a:p>
                <a14:m>
                  <m:oMath xmlns:m="http://schemas.openxmlformats.org/officeDocument/2006/math">
                    <m:sSub>
                      <m:sSubPr>
                        <m:ctrlPr>
                          <a:rPr lang="es-ES" i="1" smtClean="0">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s-ES"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𝑒</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ES" sz="1800">
                                <a:effectLst/>
                                <a:latin typeface="Cambria Math" panose="02040503050406030204" pitchFamily="18" charset="0"/>
                                <a:ea typeface="Calibri" panose="020F0502020204030204" pitchFamily="34" charset="0"/>
                                <a:cs typeface="Times New Roman" panose="02020603050405020304" pitchFamily="18" charset="0"/>
                              </a:rPr>
                              <m:t>Δ</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𝐸</m:t>
                            </m:r>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𝑇</m:t>
                            </m:r>
                          </m:sup>
                        </m:sSup>
                      </m:den>
                    </m:f>
                  </m:oMath>
                </a14:m>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s-ES"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𝑒</m:t>
                            </m:r>
                          </m:e>
                          <m:sup>
                            <m:r>
                              <m:rPr>
                                <m:sty m:val="p"/>
                              </m:rPr>
                              <a:rPr lang="es-ES" sz="1800">
                                <a:effectLst/>
                                <a:latin typeface="Cambria Math" panose="02040503050406030204" pitchFamily="18" charset="0"/>
                                <a:ea typeface="Calibri" panose="020F0502020204030204" pitchFamily="34" charset="0"/>
                                <a:cs typeface="Times New Roman" panose="02020603050405020304" pitchFamily="18" charset="0"/>
                              </a:rPr>
                              <m:t>Δ</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𝐸</m:t>
                            </m:r>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𝑇</m:t>
                            </m:r>
                          </m:sup>
                        </m:sSup>
                      </m:den>
                    </m:f>
                  </m:oMath>
                </a14:m>
                <a:endParaRPr lang="es-ES" dirty="0"/>
              </a:p>
            </p:txBody>
          </p:sp>
        </mc:Choice>
        <mc:Fallback xmlns="">
          <p:sp>
            <p:nvSpPr>
              <p:cNvPr id="3" name="Marcador de contenido 2">
                <a:extLst>
                  <a:ext uri="{FF2B5EF4-FFF2-40B4-BE49-F238E27FC236}">
                    <a16:creationId xmlns:a16="http://schemas.microsoft.com/office/drawing/2014/main" id="{2E2DC795-54B1-6E24-4F34-DDC92175B21B}"/>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s-ES">
                    <a:noFill/>
                  </a:rPr>
                  <a:t> </a:t>
                </a:r>
              </a:p>
            </p:txBody>
          </p:sp>
        </mc:Fallback>
      </mc:AlternateContent>
      <p:sp>
        <p:nvSpPr>
          <p:cNvPr id="5" name="CuadroTexto 4">
            <a:extLst>
              <a:ext uri="{FF2B5EF4-FFF2-40B4-BE49-F238E27FC236}">
                <a16:creationId xmlns:a16="http://schemas.microsoft.com/office/drawing/2014/main" id="{05417A0C-2467-04FE-7B88-B8269FC2E0D3}"/>
              </a:ext>
            </a:extLst>
          </p:cNvPr>
          <p:cNvSpPr txBox="1"/>
          <p:nvPr/>
        </p:nvSpPr>
        <p:spPr>
          <a:xfrm>
            <a:off x="66675" y="6488668"/>
            <a:ext cx="3916841" cy="369332"/>
          </a:xfrm>
          <a:prstGeom prst="rect">
            <a:avLst/>
          </a:prstGeom>
          <a:noFill/>
        </p:spPr>
        <p:txBody>
          <a:bodyPr wrap="none" rtlCol="0">
            <a:spAutoFit/>
          </a:bodyPr>
          <a:lstStyle/>
          <a:p>
            <a:r>
              <a:rPr lang="es-ES" dirty="0"/>
              <a:t>Ver apuntes: Sistema de dos estados.</a:t>
            </a:r>
          </a:p>
        </p:txBody>
      </p:sp>
    </p:spTree>
    <p:extLst>
      <p:ext uri="{BB962C8B-B14F-4D97-AF65-F5344CB8AC3E}">
        <p14:creationId xmlns:p14="http://schemas.microsoft.com/office/powerpoint/2010/main" val="182106919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lstStyle/>
              <a:p>
                <a:r>
                  <a:rPr lang="es-ES" dirty="0"/>
                  <a:t>Interpretación Cinética</a:t>
                </a:r>
              </a:p>
              <a:p>
                <a:endParaRPr lang="es-ES" dirty="0"/>
              </a:p>
              <a:p>
                <a:r>
                  <a:rPr lang="es-ES" sz="1800" dirty="0"/>
                  <a:t>Imaginémonos un sistema de 2 estados con un potencial de barrera en el medio. </a:t>
                </a:r>
              </a:p>
              <a:p>
                <a:endParaRPr lang="es-ES" sz="1800" dirty="0"/>
              </a:p>
              <a:p>
                <a14:m>
                  <m:oMath xmlns:m="http://schemas.openxmlformats.org/officeDocument/2006/math">
                    <m:r>
                      <m:rPr>
                        <m:sty m:val="p"/>
                      </m:rPr>
                      <a:rPr lang="es-ES" sz="1800">
                        <a:latin typeface="Cambria Math" panose="02040503050406030204" pitchFamily="18" charset="0"/>
                      </a:rPr>
                      <m:t>Δ</m:t>
                    </m:r>
                    <m:sSub>
                      <m:sSubPr>
                        <m:ctrlPr>
                          <a:rPr lang="es-ES" sz="1800" i="1">
                            <a:latin typeface="Cambria Math" panose="02040503050406030204" pitchFamily="18" charset="0"/>
                          </a:rPr>
                        </m:ctrlPr>
                      </m:sSubPr>
                      <m:e>
                        <m:r>
                          <a:rPr lang="es-ES" sz="1800" i="1">
                            <a:latin typeface="Cambria Math" panose="02040503050406030204" pitchFamily="18" charset="0"/>
                          </a:rPr>
                          <m:t>𝐸</m:t>
                        </m:r>
                      </m:e>
                      <m:sub>
                        <m:r>
                          <a:rPr lang="es-ES" sz="1800" i="1">
                            <a:latin typeface="Cambria Math" panose="02040503050406030204" pitchFamily="18" charset="0"/>
                          </a:rPr>
                          <m:t>1→2 </m:t>
                        </m:r>
                      </m:sub>
                    </m:sSub>
                    <m:r>
                      <a:rPr lang="es-ES" sz="1800" i="1">
                        <a:latin typeface="Cambria Math" panose="02040503050406030204" pitchFamily="18" charset="0"/>
                      </a:rPr>
                      <m:t>  </m:t>
                    </m:r>
                  </m:oMath>
                </a14:m>
                <a:r>
                  <a:rPr lang="es-ES" sz="1800" dirty="0"/>
                  <a:t>cambio en la energía potencial gravitacional entre los dos estados estables</a:t>
                </a:r>
              </a:p>
              <a:p>
                <a:endParaRPr lang="es-ES" dirty="0"/>
              </a:p>
              <a:p>
                <a14:m>
                  <m:oMath xmlns:m="http://schemas.openxmlformats.org/officeDocument/2006/math">
                    <m:sSubSup>
                      <m:sSubSupPr>
                        <m:ctrlP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b>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barrera de activación.</a:t>
                </a:r>
              </a:p>
              <a:p>
                <a:endParaRPr lang="es-ES"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7D6DC892-D06C-5D04-24E9-45A46F493C85}"/>
              </a:ext>
            </a:extLst>
          </p:cNvPr>
          <p:cNvPicPr>
            <a:picLocks noGrp="1" noChangeAspect="1"/>
          </p:cNvPicPr>
          <p:nvPr>
            <p:ph sz="half" idx="2"/>
          </p:nvPr>
        </p:nvPicPr>
        <p:blipFill>
          <a:blip r:embed="rId3"/>
          <a:stretch>
            <a:fillRect/>
          </a:stretch>
        </p:blipFill>
        <p:spPr>
          <a:xfrm>
            <a:off x="6172200" y="2741576"/>
            <a:ext cx="5181600" cy="2519436"/>
          </a:xfrm>
        </p:spPr>
      </p:pic>
    </p:spTree>
    <p:extLst>
      <p:ext uri="{BB962C8B-B14F-4D97-AF65-F5344CB8AC3E}">
        <p14:creationId xmlns:p14="http://schemas.microsoft.com/office/powerpoint/2010/main" val="287572991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lstStyle/>
              <a:p>
                <a:r>
                  <a:rPr lang="es-ES" dirty="0"/>
                  <a:t>Interpretación Cinética</a:t>
                </a:r>
              </a:p>
              <a:p>
                <a:endParaRPr lang="es-ES" dirty="0"/>
              </a:p>
              <a:p>
                <a:r>
                  <a:rPr lang="es-ES" sz="1800" dirty="0"/>
                  <a:t>El equilibrio se da cuando el número de partículas que saltan del estado 1 al 2 se iguala con las que saltan del 2 al 1.</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El equilibrio se da entonces cuando el flujo de 1 a 2, es decir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se iguala con el flujo de 2 a 1,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2→1</m:t>
                        </m:r>
                      </m:sub>
                    </m:sSub>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2→1</m:t>
                          </m:r>
                        </m:sub>
                      </m:sSub>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7D6DC892-D06C-5D04-24E9-45A46F493C85}"/>
              </a:ext>
            </a:extLst>
          </p:cNvPr>
          <p:cNvPicPr>
            <a:picLocks noGrp="1" noChangeAspect="1"/>
          </p:cNvPicPr>
          <p:nvPr>
            <p:ph sz="half" idx="2"/>
          </p:nvPr>
        </p:nvPicPr>
        <p:blipFill>
          <a:blip r:embed="rId3"/>
          <a:stretch>
            <a:fillRect/>
          </a:stretch>
        </p:blipFill>
        <p:spPr>
          <a:xfrm>
            <a:off x="6172200" y="2741576"/>
            <a:ext cx="5181600" cy="2519436"/>
          </a:xfrm>
        </p:spPr>
      </p:pic>
    </p:spTree>
    <p:extLst>
      <p:ext uri="{BB962C8B-B14F-4D97-AF65-F5344CB8AC3E}">
        <p14:creationId xmlns:p14="http://schemas.microsoft.com/office/powerpoint/2010/main" val="406561707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lstStyle/>
          <a:p>
            <a:r>
              <a:rPr lang="es-ES" dirty="0"/>
              <a:t>Interpretación Cinética</a:t>
            </a:r>
          </a:p>
          <a:p>
            <a:endParaRPr lang="es-ES" dirty="0"/>
          </a:p>
          <a:p>
            <a:r>
              <a:rPr lang="es-ES" sz="1800" dirty="0"/>
              <a:t>Imaginamos una población de moléculas, cada una de las cuales puede espontáneamente voltearse (o isomerizarse) entre dos configuraciones. </a:t>
            </a:r>
          </a:p>
          <a:p>
            <a:endParaRPr lang="es-ES" dirty="0"/>
          </a:p>
        </p:txBody>
      </p:sp>
      <p:pic>
        <p:nvPicPr>
          <p:cNvPr id="6" name="Marcador de contenido 5">
            <a:extLst>
              <a:ext uri="{FF2B5EF4-FFF2-40B4-BE49-F238E27FC236}">
                <a16:creationId xmlns:a16="http://schemas.microsoft.com/office/drawing/2014/main" id="{7D6DC892-D06C-5D04-24E9-45A46F493C85}"/>
              </a:ext>
            </a:extLst>
          </p:cNvPr>
          <p:cNvPicPr>
            <a:picLocks noGrp="1" noChangeAspect="1"/>
          </p:cNvPicPr>
          <p:nvPr>
            <p:ph sz="half" idx="2"/>
          </p:nvPr>
        </p:nvPicPr>
        <p:blipFill>
          <a:blip r:embed="rId2"/>
          <a:stretch>
            <a:fillRect/>
          </a:stretch>
        </p:blipFill>
        <p:spPr>
          <a:xfrm>
            <a:off x="6172200" y="2741576"/>
            <a:ext cx="5181600" cy="2519436"/>
          </a:xfrm>
        </p:spPr>
      </p:pic>
      <p:pic>
        <p:nvPicPr>
          <p:cNvPr id="5" name="Imagen 4">
            <a:extLst>
              <a:ext uri="{FF2B5EF4-FFF2-40B4-BE49-F238E27FC236}">
                <a16:creationId xmlns:a16="http://schemas.microsoft.com/office/drawing/2014/main" id="{3B6020C3-945E-481E-5F07-AB8B2FC9FBDD}"/>
              </a:ext>
            </a:extLst>
          </p:cNvPr>
          <p:cNvPicPr>
            <a:picLocks noChangeAspect="1"/>
          </p:cNvPicPr>
          <p:nvPr/>
        </p:nvPicPr>
        <p:blipFill>
          <a:blip r:embed="rId3"/>
          <a:stretch>
            <a:fillRect/>
          </a:stretch>
        </p:blipFill>
        <p:spPr>
          <a:xfrm>
            <a:off x="2820428" y="3861251"/>
            <a:ext cx="1225107" cy="1015549"/>
          </a:xfrm>
          <a:prstGeom prst="rect">
            <a:avLst/>
          </a:prstGeom>
        </p:spPr>
      </p:pic>
    </p:spTree>
    <p:extLst>
      <p:ext uri="{BB962C8B-B14F-4D97-AF65-F5344CB8AC3E}">
        <p14:creationId xmlns:p14="http://schemas.microsoft.com/office/powerpoint/2010/main" val="188172687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lstStyle/>
              <a:p>
                <a:r>
                  <a:rPr lang="es-ES" dirty="0"/>
                  <a:t>Interpretación Cinética</a:t>
                </a:r>
              </a:p>
              <a:p>
                <a:endParaRPr lang="es-ES" dirty="0"/>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Inicialmente hay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moléculas en el estado de mayor energía #2 y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en el estado de menor energía #1. En un intervalo corto de tiempo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𝑑𝑡</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la probabilidad de que cualquier molécula dada en el estado #2 se voltee a #1 es proporcional a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𝑑𝑡</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llamamos a esta probabilidad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𝑑𝑡</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blipFill>
                <a:blip r:embed="rId2"/>
                <a:stretch>
                  <a:fillRect l="-2118" t="-2381" r="-824"/>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7D6DC892-D06C-5D04-24E9-45A46F493C85}"/>
              </a:ext>
            </a:extLst>
          </p:cNvPr>
          <p:cNvPicPr>
            <a:picLocks noGrp="1" noChangeAspect="1"/>
          </p:cNvPicPr>
          <p:nvPr>
            <p:ph sz="half" idx="2"/>
          </p:nvPr>
        </p:nvPicPr>
        <p:blipFill>
          <a:blip r:embed="rId3"/>
          <a:stretch>
            <a:fillRect/>
          </a:stretch>
        </p:blipFill>
        <p:spPr>
          <a:xfrm>
            <a:off x="6172200" y="2741576"/>
            <a:ext cx="5181600" cy="2519436"/>
          </a:xfrm>
        </p:spPr>
      </p:pic>
    </p:spTree>
    <p:extLst>
      <p:ext uri="{BB962C8B-B14F-4D97-AF65-F5344CB8AC3E}">
        <p14:creationId xmlns:p14="http://schemas.microsoft.com/office/powerpoint/2010/main" val="273730921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lstStyle/>
              <a:p>
                <a:r>
                  <a:rPr lang="es-ES" dirty="0"/>
                  <a:t>Interpretación Cinética</a:t>
                </a:r>
              </a:p>
              <a:p>
                <a:endParaRPr lang="es-ES" dirty="0"/>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Sabemos que:</a:t>
                </a:r>
              </a:p>
              <a:p>
                <a:pPr marL="0" indent="0">
                  <a:buNone/>
                </a:pPr>
                <a14:m>
                  <m:oMathPara xmlns:m="http://schemas.openxmlformats.org/officeDocument/2006/math">
                    <m:oMathParaPr>
                      <m:jc m:val="centerGroup"/>
                    </m:oMathParaPr>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2</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𝑘</m:t>
                          </m:r>
                        </m:e>
                        <m:sub>
                          <m:r>
                            <a:rPr lang="es-ES" sz="1800" i="1">
                              <a:latin typeface="Cambria Math" panose="02040503050406030204" pitchFamily="18" charset="0"/>
                            </a:rPr>
                            <m:t>+</m:t>
                          </m:r>
                        </m:sub>
                      </m:sSub>
                      <m:r>
                        <a:rPr lang="es-ES" sz="1800" i="1">
                          <a:latin typeface="Cambria Math" panose="02040503050406030204" pitchFamily="18" charset="0"/>
                        </a:rPr>
                        <m:t>=</m:t>
                      </m:r>
                      <m:r>
                        <a:rPr lang="es-ES" sz="1800" i="1">
                          <a:latin typeface="Cambria Math" panose="02040503050406030204" pitchFamily="18" charset="0"/>
                        </a:rPr>
                        <m:t>𝐶</m:t>
                      </m:r>
                      <m:r>
                        <a:rPr lang="es-ES" sz="1800" i="1">
                          <a:latin typeface="Cambria Math" panose="02040503050406030204" pitchFamily="18" charset="0"/>
                        </a:rPr>
                        <m:t> </m:t>
                      </m:r>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2</m:t>
                          </m:r>
                        </m:sub>
                      </m:sSub>
                      <m:r>
                        <a:rPr lang="es-ES" sz="1800" i="1">
                          <a:latin typeface="Cambria Math" panose="02040503050406030204" pitchFamily="18" charset="0"/>
                        </a:rPr>
                        <m:t> </m:t>
                      </m:r>
                      <m:sSup>
                        <m:sSupPr>
                          <m:ctrlPr>
                            <a:rPr lang="es-ES" sz="1800" i="1">
                              <a:latin typeface="Cambria Math" panose="02040503050406030204" pitchFamily="18" charset="0"/>
                            </a:rPr>
                          </m:ctrlPr>
                        </m:sSupPr>
                        <m:e>
                          <m:r>
                            <a:rPr lang="es-ES" sz="1800" i="1">
                              <a:latin typeface="Cambria Math" panose="02040503050406030204" pitchFamily="18" charset="0"/>
                            </a:rPr>
                            <m:t>𝑒</m:t>
                          </m:r>
                        </m:e>
                        <m:sup>
                          <m:r>
                            <a:rPr lang="es-ES" sz="1800" i="1">
                              <a:latin typeface="Cambria Math" panose="02040503050406030204" pitchFamily="18" charset="0"/>
                            </a:rPr>
                            <m:t>−</m:t>
                          </m:r>
                          <m:sSubSup>
                            <m:sSubSupPr>
                              <m:ctrlPr>
                                <a:rPr lang="es-ES" sz="1800" i="1">
                                  <a:latin typeface="Cambria Math" panose="02040503050406030204" pitchFamily="18" charset="0"/>
                                </a:rPr>
                              </m:ctrlPr>
                            </m:sSubSupPr>
                            <m:e>
                              <m:r>
                                <a:rPr lang="es-ES" sz="1800" i="1">
                                  <a:latin typeface="Cambria Math" panose="02040503050406030204" pitchFamily="18" charset="0"/>
                                </a:rPr>
                                <m:t>𝐸</m:t>
                              </m:r>
                            </m:e>
                            <m:sub>
                              <m:r>
                                <a:rPr lang="es-ES" sz="1800" i="1">
                                  <a:latin typeface="Cambria Math" panose="02040503050406030204" pitchFamily="18" charset="0"/>
                                </a:rPr>
                                <m:t>+</m:t>
                              </m:r>
                            </m:sub>
                            <m:sup>
                              <m:r>
                                <a:rPr lang="es-ES" sz="1800" i="1">
                                  <a:latin typeface="Cambria Math" panose="02040503050406030204" pitchFamily="18" charset="0"/>
                                </a:rPr>
                                <m:t>+</m:t>
                              </m:r>
                            </m:sup>
                          </m:sSubSup>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𝑘</m:t>
                              </m:r>
                            </m:e>
                            <m:sub>
                              <m:r>
                                <a:rPr lang="es-ES" sz="1800" i="1">
                                  <a:latin typeface="Cambria Math" panose="02040503050406030204" pitchFamily="18" charset="0"/>
                                </a:rPr>
                                <m:t>𝐵</m:t>
                              </m:r>
                            </m:sub>
                          </m:sSub>
                          <m:r>
                            <a:rPr lang="es-ES" sz="1800" i="1">
                              <a:latin typeface="Cambria Math" panose="02040503050406030204" pitchFamily="18" charset="0"/>
                            </a:rPr>
                            <m:t>𝑇</m:t>
                          </m:r>
                        </m:sup>
                      </m:sSup>
                    </m:oMath>
                  </m:oMathPara>
                </a14:m>
                <a:endParaRPr lang="es-ES" sz="1800" dirty="0"/>
              </a:p>
              <a:p>
                <a:pPr marL="0" indent="0">
                  <a:buNone/>
                </a:pPr>
                <a:endParaRPr lang="es-ES" sz="1800" dirty="0"/>
              </a:p>
              <a:p>
                <a:pPr marL="0" indent="0">
                  <a:buNone/>
                </a:pPr>
                <a14:m>
                  <m:oMathPara xmlns:m="http://schemas.openxmlformats.org/officeDocument/2006/math">
                    <m:oMathParaPr>
                      <m:jc m:val="centerGroup"/>
                    </m:oMathParaPr>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1</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𝑘</m:t>
                          </m:r>
                        </m:e>
                        <m:sub>
                          <m:r>
                            <a:rPr lang="es-ES" sz="1800" i="1">
                              <a:latin typeface="Cambria Math" panose="02040503050406030204" pitchFamily="18" charset="0"/>
                            </a:rPr>
                            <m:t>_</m:t>
                          </m:r>
                        </m:sub>
                      </m:sSub>
                      <m:r>
                        <a:rPr lang="es-ES" sz="1800" i="1">
                          <a:latin typeface="Cambria Math" panose="02040503050406030204" pitchFamily="18" charset="0"/>
                        </a:rPr>
                        <m:t>=</m:t>
                      </m:r>
                      <m:r>
                        <a:rPr lang="es-ES" sz="1800" i="1">
                          <a:latin typeface="Cambria Math" panose="02040503050406030204" pitchFamily="18" charset="0"/>
                        </a:rPr>
                        <m:t>𝐶</m:t>
                      </m:r>
                      <m:r>
                        <a:rPr lang="es-ES" sz="1800" i="1">
                          <a:latin typeface="Cambria Math" panose="02040503050406030204" pitchFamily="18" charset="0"/>
                        </a:rPr>
                        <m:t> </m:t>
                      </m:r>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1</m:t>
                          </m:r>
                        </m:sub>
                      </m:sSub>
                      <m:r>
                        <a:rPr lang="es-ES" sz="1800" i="1">
                          <a:latin typeface="Cambria Math" panose="02040503050406030204" pitchFamily="18" charset="0"/>
                        </a:rPr>
                        <m:t> </m:t>
                      </m:r>
                      <m:sSup>
                        <m:sSupPr>
                          <m:ctrlPr>
                            <a:rPr lang="es-ES" sz="1800" i="1">
                              <a:latin typeface="Cambria Math" panose="02040503050406030204" pitchFamily="18" charset="0"/>
                            </a:rPr>
                          </m:ctrlPr>
                        </m:sSupPr>
                        <m:e>
                          <m:r>
                            <a:rPr lang="es-ES" sz="1800" i="1">
                              <a:latin typeface="Cambria Math" panose="02040503050406030204" pitchFamily="18" charset="0"/>
                            </a:rPr>
                            <m:t>𝑒</m:t>
                          </m:r>
                        </m:e>
                        <m:sup>
                          <m:r>
                            <a:rPr lang="es-ES" sz="1800" i="1">
                              <a:latin typeface="Cambria Math" panose="02040503050406030204" pitchFamily="18" charset="0"/>
                            </a:rPr>
                            <m:t>−(</m:t>
                          </m:r>
                          <m:sSubSup>
                            <m:sSubSupPr>
                              <m:ctrlPr>
                                <a:rPr lang="es-ES" sz="1800" i="1">
                                  <a:latin typeface="Cambria Math" panose="02040503050406030204" pitchFamily="18" charset="0"/>
                                </a:rPr>
                              </m:ctrlPr>
                            </m:sSubSupPr>
                            <m:e>
                              <m:r>
                                <a:rPr lang="es-ES" sz="1800" i="1">
                                  <a:latin typeface="Cambria Math" panose="02040503050406030204" pitchFamily="18" charset="0"/>
                                </a:rPr>
                                <m:t>𝐸</m:t>
                              </m:r>
                            </m:e>
                            <m:sub>
                              <m:r>
                                <a:rPr lang="es-ES" sz="1800" i="1">
                                  <a:latin typeface="Cambria Math" panose="02040503050406030204" pitchFamily="18" charset="0"/>
                                </a:rPr>
                                <m:t>+</m:t>
                              </m:r>
                            </m:sub>
                            <m:sup>
                              <m:r>
                                <a:rPr lang="es-ES" sz="1800" i="1">
                                  <a:latin typeface="Cambria Math" panose="02040503050406030204" pitchFamily="18" charset="0"/>
                                </a:rPr>
                                <m:t>+</m:t>
                              </m:r>
                            </m:sup>
                          </m:sSubSup>
                          <m:r>
                            <a:rPr lang="es-ES" sz="1800" i="1">
                              <a:latin typeface="Cambria Math" panose="02040503050406030204" pitchFamily="18" charset="0"/>
                            </a:rPr>
                            <m:t>+</m:t>
                          </m:r>
                          <m:r>
                            <m:rPr>
                              <m:sty m:val="p"/>
                            </m:rPr>
                            <a:rPr lang="es-ES" sz="1800">
                              <a:latin typeface="Cambria Math" panose="02040503050406030204" pitchFamily="18" charset="0"/>
                            </a:rPr>
                            <m:t>Δ</m:t>
                          </m:r>
                          <m:r>
                            <a:rPr lang="es-ES" sz="1800" i="1">
                              <a:latin typeface="Cambria Math" panose="02040503050406030204" pitchFamily="18" charset="0"/>
                            </a:rPr>
                            <m:t>𝐸</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𝑘</m:t>
                              </m:r>
                            </m:e>
                            <m:sub>
                              <m:r>
                                <a:rPr lang="es-ES" sz="1800" i="1">
                                  <a:latin typeface="Cambria Math" panose="02040503050406030204" pitchFamily="18" charset="0"/>
                                </a:rPr>
                                <m:t>𝐵</m:t>
                              </m:r>
                            </m:sub>
                          </m:sSub>
                          <m:r>
                            <a:rPr lang="es-ES" sz="1800" i="1">
                              <a:latin typeface="Cambria Math" panose="02040503050406030204" pitchFamily="18" charset="0"/>
                            </a:rPr>
                            <m:t>𝑇</m:t>
                          </m:r>
                        </m:sup>
                      </m:sSup>
                    </m:oMath>
                  </m:oMathPara>
                </a14:m>
                <a:endParaRPr lang="es-ES" sz="1800" dirty="0"/>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7D6DC892-D06C-5D04-24E9-45A46F493C85}"/>
              </a:ext>
            </a:extLst>
          </p:cNvPr>
          <p:cNvPicPr>
            <a:picLocks noGrp="1" noChangeAspect="1"/>
          </p:cNvPicPr>
          <p:nvPr>
            <p:ph sz="half" idx="2"/>
          </p:nvPr>
        </p:nvPicPr>
        <p:blipFill>
          <a:blip r:embed="rId3"/>
          <a:stretch>
            <a:fillRect/>
          </a:stretch>
        </p:blipFill>
        <p:spPr>
          <a:xfrm>
            <a:off x="6172200" y="2741576"/>
            <a:ext cx="5181600" cy="2519436"/>
          </a:xfrm>
        </p:spPr>
      </p:pic>
    </p:spTree>
    <p:extLst>
      <p:ext uri="{BB962C8B-B14F-4D97-AF65-F5344CB8AC3E}">
        <p14:creationId xmlns:p14="http://schemas.microsoft.com/office/powerpoint/2010/main" val="64943770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lstStyle/>
              <a:p>
                <a:r>
                  <a:rPr lang="es-ES" dirty="0"/>
                  <a:t>Interpretación Cinética</a:t>
                </a:r>
              </a:p>
              <a:p>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Si podemos observar una sola molécula de dos estados cambiando entre ellos, deberíamos verla saltar con dos constantes de tasa,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y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Si además tenemos algún conocimiento previo de cómo depende ΔE\Delta EΔE de las condiciones impuestas, entonces la predicción es que: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s-ES" i="1" smtClean="0">
                              <a:effectLst/>
                              <a:latin typeface="Cambria Math" panose="02040503050406030204" pitchFamily="18" charset="0"/>
                              <a:ea typeface="Times New Roman" panose="02020603050405020304" pitchFamily="18" charset="0"/>
                            </a:rPr>
                          </m:ctrlPr>
                        </m:fPr>
                        <m:num>
                          <m:sSub>
                            <m:sSubPr>
                              <m:ctrlPr>
                                <a:rPr lang="es-ES"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ub>
                          </m:sSub>
                        </m:num>
                        <m:den>
                          <m:sSub>
                            <m:sSubPr>
                              <m:ctrlPr>
                                <a:rPr lang="es-ES"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ub>
                          </m:sSub>
                        </m:den>
                      </m:f>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i="1">
                              <a:effectLst/>
                              <a:latin typeface="Cambria Math" panose="02040503050406030204" pitchFamily="18" charset="0"/>
                              <a:ea typeface="Times New Roman" panose="02020603050405020304" pitchFamily="18" charset="0"/>
                            </a:rPr>
                          </m:ctrlPr>
                        </m:sSup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𝑒</m:t>
                          </m:r>
                        </m:e>
                        <m:sup>
                          <m:r>
                            <m:rPr>
                              <m:sty m:val="p"/>
                            </m:rPr>
                            <a:rPr lang="es-ES" sz="1800">
                              <a:effectLst/>
                              <a:latin typeface="Cambria Math" panose="02040503050406030204" pitchFamily="18" charset="0"/>
                              <a:ea typeface="Times New Roman" panose="02020603050405020304" pitchFamily="18" charset="0"/>
                              <a:cs typeface="Times New Roman" panose="02020603050405020304" pitchFamily="18" charset="0"/>
                            </a:rPr>
                            <m:t>Δ</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𝐸</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oMath>
                  </m:oMathPara>
                </a14:m>
                <a:endParaRPr lang="es-ES" dirty="0"/>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7D6DC892-D06C-5D04-24E9-45A46F493C85}"/>
              </a:ext>
            </a:extLst>
          </p:cNvPr>
          <p:cNvPicPr>
            <a:picLocks noGrp="1" noChangeAspect="1"/>
          </p:cNvPicPr>
          <p:nvPr>
            <p:ph sz="half" idx="2"/>
          </p:nvPr>
        </p:nvPicPr>
        <p:blipFill>
          <a:blip r:embed="rId3"/>
          <a:stretch>
            <a:fillRect/>
          </a:stretch>
        </p:blipFill>
        <p:spPr>
          <a:xfrm>
            <a:off x="6172200" y="2741576"/>
            <a:ext cx="5181600" cy="2519436"/>
          </a:xfrm>
        </p:spPr>
      </p:pic>
    </p:spTree>
    <p:extLst>
      <p:ext uri="{BB962C8B-B14F-4D97-AF65-F5344CB8AC3E}">
        <p14:creationId xmlns:p14="http://schemas.microsoft.com/office/powerpoint/2010/main" val="22265010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13BADE-1AE1-4297-1A17-376BFB4B3287}"/>
              </a:ext>
            </a:extLst>
          </p:cNvPr>
          <p:cNvSpPr>
            <a:spLocks noGrp="1"/>
          </p:cNvSpPr>
          <p:nvPr>
            <p:ph type="title"/>
          </p:nvPr>
        </p:nvSpPr>
        <p:spPr/>
        <p:txBody>
          <a:bodyPr/>
          <a:lstStyle/>
          <a:p>
            <a:r>
              <a:rPr lang="es-ES" dirty="0"/>
              <a:t>¿Cómo se mide el desorden?</a:t>
            </a:r>
          </a:p>
        </p:txBody>
      </p:sp>
      <p:sp>
        <p:nvSpPr>
          <p:cNvPr id="3" name="Marcador de contenido 2">
            <a:extLst>
              <a:ext uri="{FF2B5EF4-FFF2-40B4-BE49-F238E27FC236}">
                <a16:creationId xmlns:a16="http://schemas.microsoft.com/office/drawing/2014/main" id="{237A6290-7016-E2CF-5D8E-731FF7A723CB}"/>
              </a:ext>
            </a:extLst>
          </p:cNvPr>
          <p:cNvSpPr>
            <a:spLocks noGrp="1"/>
          </p:cNvSpPr>
          <p:nvPr>
            <p:ph idx="1"/>
          </p:nvPr>
        </p:nvSpPr>
        <p:spPr/>
        <p:txBody>
          <a:bodyPr/>
          <a:lstStyle/>
          <a:p>
            <a:r>
              <a:rPr lang="es-ES" dirty="0"/>
              <a:t>Pensemos que tenemos un conjunto de datos, estos pueden ser binarios, ternarios, etc. Si tuviéramos que mandar un mensaje con esta información. ¿Cómo de grande debería de ser el mensaje?</a:t>
            </a:r>
          </a:p>
        </p:txBody>
      </p:sp>
      <p:pic>
        <p:nvPicPr>
          <p:cNvPr id="5" name="Imagen 4" descr="Imagen en blanco y negro&#10;&#10;Descripción generada automáticamente con confianza media">
            <a:extLst>
              <a:ext uri="{FF2B5EF4-FFF2-40B4-BE49-F238E27FC236}">
                <a16:creationId xmlns:a16="http://schemas.microsoft.com/office/drawing/2014/main" id="{DF9476CC-55C3-EA05-437C-676491792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877" y="3661973"/>
            <a:ext cx="3372880" cy="2893931"/>
          </a:xfrm>
          <a:prstGeom prst="roundRect">
            <a:avLst/>
          </a:prstGeom>
        </p:spPr>
      </p:pic>
      <p:pic>
        <p:nvPicPr>
          <p:cNvPr id="7" name="Imagen 6" descr="El sol entre las nubes&#10;&#10;Descripción generada automáticamente">
            <a:extLst>
              <a:ext uri="{FF2B5EF4-FFF2-40B4-BE49-F238E27FC236}">
                <a16:creationId xmlns:a16="http://schemas.microsoft.com/office/drawing/2014/main" id="{A3940A63-6334-2377-62F2-0CDBF0DC3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155" y="3661972"/>
            <a:ext cx="2893931" cy="2893931"/>
          </a:xfrm>
          <a:prstGeom prst="roundRect">
            <a:avLst/>
          </a:prstGeom>
        </p:spPr>
      </p:pic>
    </p:spTree>
    <p:extLst>
      <p:ext uri="{BB962C8B-B14F-4D97-AF65-F5344CB8AC3E}">
        <p14:creationId xmlns:p14="http://schemas.microsoft.com/office/powerpoint/2010/main" val="1486755929"/>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lstStyle/>
          <a:p>
            <a:r>
              <a:rPr lang="es-ES" dirty="0"/>
              <a:t>Interpretación Cinética</a:t>
            </a:r>
          </a:p>
          <a:p>
            <a:endParaRPr lang="es-ES" sz="1800" dirty="0"/>
          </a:p>
          <a:p>
            <a:r>
              <a:rPr lang="es-ES" sz="1800" dirty="0"/>
              <a:t>Dos estados en equilibrio dependen solo de la diferencia de energía entre ellos, es aplicable tanto a sistemas microscópicos como a macroscópicos. En particular, para las moléculas en solución, esta relación describe la proporción de moléculas en diferentes estados conformacionales o de unión.</a:t>
            </a:r>
            <a:endParaRPr lang="es-ES" dirty="0"/>
          </a:p>
          <a:p>
            <a:pPr>
              <a:lnSpc>
                <a:spcPct val="107000"/>
              </a:lnSpc>
              <a:spcAft>
                <a:spcPts val="800"/>
              </a:spcAft>
            </a:pPr>
            <a:r>
              <a:rPr lang="es-ES" sz="1800" dirty="0"/>
              <a:t>Aunque los sistemas microscópicos fluctúan considerablemente, su comportamiento promedio sigue reglas simples y bien definidas, como la distribución de Boltzmann.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5" name="Marcador de contenido 4">
            <a:extLst>
              <a:ext uri="{FF2B5EF4-FFF2-40B4-BE49-F238E27FC236}">
                <a16:creationId xmlns:a16="http://schemas.microsoft.com/office/drawing/2014/main" id="{7CD9B6CB-6206-ECA1-8A13-8E0471BC9D40}"/>
              </a:ext>
            </a:extLst>
          </p:cNvPr>
          <p:cNvSpPr>
            <a:spLocks noGrp="1"/>
          </p:cNvSpPr>
          <p:nvPr>
            <p:ph sz="half" idx="2"/>
          </p:nvPr>
        </p:nvSpPr>
        <p:spPr/>
        <p:txBody>
          <a:bodyPr/>
          <a:lstStyle/>
          <a:p>
            <a:r>
              <a:rPr lang="es-ES" dirty="0" err="1">
                <a:hlinkClick r:id="rId2"/>
              </a:rPr>
              <a:t>Protein</a:t>
            </a:r>
            <a:r>
              <a:rPr lang="es-ES" dirty="0">
                <a:hlinkClick r:id="rId2"/>
              </a:rPr>
              <a:t> </a:t>
            </a:r>
            <a:r>
              <a:rPr lang="es-ES" dirty="0" err="1">
                <a:hlinkClick r:id="rId2"/>
              </a:rPr>
              <a:t>Folding</a:t>
            </a:r>
            <a:r>
              <a:rPr lang="es-ES" dirty="0">
                <a:hlinkClick r:id="rId2"/>
              </a:rPr>
              <a:t> (youtube.com)</a:t>
            </a:r>
            <a:endParaRPr lang="es-ES" dirty="0"/>
          </a:p>
        </p:txBody>
      </p:sp>
    </p:spTree>
    <p:extLst>
      <p:ext uri="{BB962C8B-B14F-4D97-AF65-F5344CB8AC3E}">
        <p14:creationId xmlns:p14="http://schemas.microsoft.com/office/powerpoint/2010/main" val="323939815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normAutofit fontScale="85000" lnSpcReduction="10000"/>
              </a:bodyPr>
              <a:lstStyle/>
              <a:p>
                <a:r>
                  <a:rPr lang="es-ES" dirty="0"/>
                  <a:t>Interpretación Cinética</a:t>
                </a:r>
              </a:p>
              <a:p>
                <a:endParaRPr lang="es-ES" sz="1800" dirty="0"/>
              </a:p>
              <a:p>
                <a:r>
                  <a:rPr lang="es-ES" sz="1800" kern="100" dirty="0">
                    <a:latin typeface="Calibri" panose="020F0502020204030204" pitchFamily="34" charset="0"/>
                    <a:ea typeface="Calibri" panose="020F0502020204030204" pitchFamily="34" charset="0"/>
                    <a:cs typeface="Times New Roman" panose="02020603050405020304" pitchFamily="18" charset="0"/>
                  </a:rPr>
                  <a:t>Sistema de dos niveles:</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Supongamos que comenzamos con poblaciones fuera de equilibrio de moléculas en los dos estados. Entonces, el número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en el estado superior cambiará con el tiempo a una tasa neta dada por la diferencia entre las tasas de subida y bajada que acabamos de encontrar, y de manera similar para el número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en el estado inferior:</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blipFill>
                <a:blip r:embed="rId2"/>
                <a:stretch>
                  <a:fillRect l="-1647" t="-2521" r="-1176"/>
                </a:stretch>
              </a:blipFill>
            </p:spPr>
            <p:txBody>
              <a:bodyPr/>
              <a:lstStyle/>
              <a:p>
                <a:r>
                  <a:rPr lang="es-ES">
                    <a:noFill/>
                  </a:rPr>
                  <a:t> </a:t>
                </a:r>
              </a:p>
            </p:txBody>
          </p:sp>
        </mc:Fallback>
      </mc:AlternateContent>
      <p:sp>
        <p:nvSpPr>
          <p:cNvPr id="6" name="Marcador de contenido 5">
            <a:extLst>
              <a:ext uri="{FF2B5EF4-FFF2-40B4-BE49-F238E27FC236}">
                <a16:creationId xmlns:a16="http://schemas.microsoft.com/office/drawing/2014/main" id="{21A3E14D-0D96-479D-9EEB-B83719901589}"/>
              </a:ext>
            </a:extLst>
          </p:cNvPr>
          <p:cNvSpPr>
            <a:spLocks noGrp="1"/>
          </p:cNvSpPr>
          <p:nvPr>
            <p:ph sz="half" idx="2"/>
          </p:nvPr>
        </p:nvSpPr>
        <p:spPr/>
        <p:txBody>
          <a:bodyPr>
            <a:normAutofit fontScale="85000" lnSpcReduction="10000"/>
          </a:bodyPr>
          <a:lstStyle/>
          <a:p>
            <a:r>
              <a:rPr lang="en-US" dirty="0">
                <a:hlinkClick r:id="rId3"/>
              </a:rPr>
              <a:t>Optical Tweezers Animation (youtube.com)</a:t>
            </a:r>
            <a:endParaRPr lang="es-ES" dirty="0"/>
          </a:p>
        </p:txBody>
      </p:sp>
      <p:pic>
        <p:nvPicPr>
          <p:cNvPr id="8" name="Imagen 7">
            <a:extLst>
              <a:ext uri="{FF2B5EF4-FFF2-40B4-BE49-F238E27FC236}">
                <a16:creationId xmlns:a16="http://schemas.microsoft.com/office/drawing/2014/main" id="{E262BD32-39D4-0214-1473-0CB8D6DB79D6}"/>
              </a:ext>
            </a:extLst>
          </p:cNvPr>
          <p:cNvPicPr>
            <a:picLocks noChangeAspect="1"/>
          </p:cNvPicPr>
          <p:nvPr/>
        </p:nvPicPr>
        <p:blipFill>
          <a:blip r:embed="rId4"/>
          <a:stretch>
            <a:fillRect/>
          </a:stretch>
        </p:blipFill>
        <p:spPr>
          <a:xfrm>
            <a:off x="7172325" y="3145824"/>
            <a:ext cx="3181350" cy="2971800"/>
          </a:xfrm>
          <a:prstGeom prst="rect">
            <a:avLst/>
          </a:prstGeom>
        </p:spPr>
      </p:pic>
      <p:sp>
        <p:nvSpPr>
          <p:cNvPr id="9" name="CuadroTexto 8">
            <a:extLst>
              <a:ext uri="{FF2B5EF4-FFF2-40B4-BE49-F238E27FC236}">
                <a16:creationId xmlns:a16="http://schemas.microsoft.com/office/drawing/2014/main" id="{AC4A1D4D-74E2-7F06-52BD-189C800FC93D}"/>
              </a:ext>
            </a:extLst>
          </p:cNvPr>
          <p:cNvSpPr txBox="1"/>
          <p:nvPr/>
        </p:nvSpPr>
        <p:spPr>
          <a:xfrm>
            <a:off x="7150443" y="6311900"/>
            <a:ext cx="4572149" cy="369332"/>
          </a:xfrm>
          <a:prstGeom prst="rect">
            <a:avLst/>
          </a:prstGeom>
          <a:noFill/>
        </p:spPr>
        <p:txBody>
          <a:bodyPr wrap="none" rtlCol="0">
            <a:spAutoFit/>
          </a:bodyPr>
          <a:lstStyle/>
          <a:p>
            <a:r>
              <a:rPr lang="es-ES" dirty="0"/>
              <a:t>Es similar al sistema de 4 niveles de un láser</a:t>
            </a:r>
          </a:p>
        </p:txBody>
      </p:sp>
    </p:spTree>
    <p:extLst>
      <p:ext uri="{BB962C8B-B14F-4D97-AF65-F5344CB8AC3E}">
        <p14:creationId xmlns:p14="http://schemas.microsoft.com/office/powerpoint/2010/main" val="168140862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a:xfrm>
                <a:off x="838200" y="1825624"/>
                <a:ext cx="5181600" cy="5032375"/>
              </a:xfrm>
            </p:spPr>
            <p:txBody>
              <a:bodyPr>
                <a:noAutofit/>
              </a:bodyPr>
              <a:lstStyle/>
              <a:p>
                <a:r>
                  <a:rPr lang="es-ES" dirty="0"/>
                  <a:t>Interpretación Cinética</a:t>
                </a:r>
              </a:p>
              <a:p>
                <a:pPr marL="0" indent="0">
                  <a:buNone/>
                </a:pPr>
                <a:endParaRPr lang="es-ES" sz="1800" dirty="0"/>
              </a:p>
              <a:p>
                <a:r>
                  <a:rPr lang="es-ES" sz="1800" kern="100" dirty="0">
                    <a:latin typeface="Calibri" panose="020F0502020204030204" pitchFamily="34" charset="0"/>
                    <a:ea typeface="Calibri" panose="020F0502020204030204" pitchFamily="34" charset="0"/>
                    <a:cs typeface="Times New Roman" panose="02020603050405020304" pitchFamily="18" charset="0"/>
                  </a:rPr>
                  <a:t>Sistema de dos niveles: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Supongamos que comenzamos con poblaciones fuera de equilibrio de moléculas en los dos estados. Entonces, el número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en el estado superior cambiará con el tiempo a una tasa neta dada por la diferencia entre las tasas de subida y bajada que acabamos de encontrar, y de manera similar para el número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en el estado inferior:</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058"/>
                </a:stretch>
              </a:blipFill>
            </p:spPr>
            <p:txBody>
              <a:bodyPr/>
              <a:lstStyle/>
              <a:p>
                <a:r>
                  <a:rPr lang="es-ES">
                    <a:noFill/>
                  </a:rPr>
                  <a:t> </a:t>
                </a:r>
              </a:p>
            </p:txBody>
          </p:sp>
        </mc:Fallback>
      </mc:AlternateContent>
      <p:pic>
        <p:nvPicPr>
          <p:cNvPr id="5" name="Marcador de contenido 4">
            <a:extLst>
              <a:ext uri="{FF2B5EF4-FFF2-40B4-BE49-F238E27FC236}">
                <a16:creationId xmlns:a16="http://schemas.microsoft.com/office/drawing/2014/main" id="{CFFD8E0C-9AE4-51A7-E056-11462CCD1C90}"/>
              </a:ext>
            </a:extLst>
          </p:cNvPr>
          <p:cNvPicPr>
            <a:picLocks noGrp="1" noChangeAspect="1"/>
          </p:cNvPicPr>
          <p:nvPr>
            <p:ph sz="half" idx="2"/>
          </p:nvPr>
        </p:nvPicPr>
        <p:blipFill>
          <a:blip r:embed="rId3"/>
          <a:stretch>
            <a:fillRect/>
          </a:stretch>
        </p:blipFill>
        <p:spPr>
          <a:xfrm>
            <a:off x="6172200" y="2190471"/>
            <a:ext cx="5181600" cy="3621646"/>
          </a:xfrm>
        </p:spPr>
      </p:pic>
    </p:spTree>
    <p:extLst>
      <p:ext uri="{BB962C8B-B14F-4D97-AF65-F5344CB8AC3E}">
        <p14:creationId xmlns:p14="http://schemas.microsoft.com/office/powerpoint/2010/main" val="161409570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normAutofit fontScale="92500" lnSpcReduction="10000"/>
              </a:bodyPr>
              <a:lstStyle/>
              <a:p>
                <a:r>
                  <a:rPr lang="es-ES" dirty="0"/>
                  <a:t>Interpretación Cinética</a:t>
                </a:r>
              </a:p>
              <a:p>
                <a:endParaRPr lang="es-ES" sz="1800" dirty="0"/>
              </a:p>
              <a:p>
                <a:r>
                  <a:rPr lang="es-ES" sz="1900" kern="100" dirty="0">
                    <a:latin typeface="Calibri" panose="020F0502020204030204" pitchFamily="34" charset="0"/>
                    <a:ea typeface="Calibri" panose="020F0502020204030204" pitchFamily="34" charset="0"/>
                    <a:cs typeface="Times New Roman" panose="02020603050405020304" pitchFamily="18" charset="0"/>
                  </a:rPr>
                  <a:t>Sistema de dos niveles:</a:t>
                </a:r>
              </a:p>
              <a:p>
                <a:endParaRPr lang="es-ES" sz="19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900" dirty="0"/>
                  <a:t>Sabiendo que </a:t>
                </a:r>
                <a14:m>
                  <m:oMath xmlns:m="http://schemas.openxmlformats.org/officeDocument/2006/math">
                    <m:sSub>
                      <m:sSubPr>
                        <m:ctrlPr>
                          <a:rPr lang="es-ES" sz="1900" i="1">
                            <a:latin typeface="Cambria Math" panose="02040503050406030204" pitchFamily="18" charset="0"/>
                          </a:rPr>
                        </m:ctrlPr>
                      </m:sSubPr>
                      <m:e>
                        <m:r>
                          <a:rPr lang="es-ES" sz="1900" i="1">
                            <a:latin typeface="Cambria Math" panose="02040503050406030204" pitchFamily="18" charset="0"/>
                          </a:rPr>
                          <m:t>𝑁</m:t>
                        </m:r>
                      </m:e>
                      <m:sub>
                        <m:r>
                          <a:rPr lang="es-ES" sz="1900" i="1">
                            <a:latin typeface="Cambria Math" panose="02040503050406030204" pitchFamily="18" charset="0"/>
                          </a:rPr>
                          <m:t>𝑡𝑜𝑡</m:t>
                        </m:r>
                      </m:sub>
                    </m:sSub>
                    <m:r>
                      <a:rPr lang="es-ES" sz="1900" i="1">
                        <a:latin typeface="Cambria Math" panose="02040503050406030204" pitchFamily="18" charset="0"/>
                      </a:rPr>
                      <m:t>=</m:t>
                    </m:r>
                    <m:sSub>
                      <m:sSubPr>
                        <m:ctrlPr>
                          <a:rPr lang="es-ES" sz="1900" i="1">
                            <a:latin typeface="Cambria Math" panose="02040503050406030204" pitchFamily="18" charset="0"/>
                          </a:rPr>
                        </m:ctrlPr>
                      </m:sSubPr>
                      <m:e>
                        <m:r>
                          <a:rPr lang="es-ES" sz="1900" i="1">
                            <a:latin typeface="Cambria Math" panose="02040503050406030204" pitchFamily="18" charset="0"/>
                          </a:rPr>
                          <m:t>𝑁</m:t>
                        </m:r>
                      </m:e>
                      <m:sub>
                        <m:r>
                          <a:rPr lang="es-ES" sz="1900" i="1">
                            <a:latin typeface="Cambria Math" panose="02040503050406030204" pitchFamily="18" charset="0"/>
                          </a:rPr>
                          <m:t>1</m:t>
                        </m:r>
                      </m:sub>
                    </m:sSub>
                    <m:r>
                      <a:rPr lang="es-ES" sz="1900" i="1">
                        <a:latin typeface="Cambria Math" panose="02040503050406030204" pitchFamily="18" charset="0"/>
                      </a:rPr>
                      <m:t>+</m:t>
                    </m:r>
                    <m:sSub>
                      <m:sSubPr>
                        <m:ctrlPr>
                          <a:rPr lang="es-ES" sz="1900" i="1">
                            <a:latin typeface="Cambria Math" panose="02040503050406030204" pitchFamily="18" charset="0"/>
                          </a:rPr>
                        </m:ctrlPr>
                      </m:sSubPr>
                      <m:e>
                        <m:r>
                          <a:rPr lang="es-ES" sz="1900" i="1">
                            <a:latin typeface="Cambria Math" panose="02040503050406030204" pitchFamily="18" charset="0"/>
                          </a:rPr>
                          <m:t>𝑁</m:t>
                        </m:r>
                      </m:e>
                      <m:sub>
                        <m:r>
                          <a:rPr lang="es-ES" sz="1900" i="1">
                            <a:latin typeface="Cambria Math" panose="02040503050406030204" pitchFamily="18" charset="0"/>
                          </a:rPr>
                          <m:t>2</m:t>
                        </m:r>
                      </m:sub>
                    </m:sSub>
                  </m:oMath>
                </a14:m>
                <a:r>
                  <a:rPr lang="es-ES" sz="1900" dirty="0"/>
                  <a:t> podemos correlacionar ambas fórmulas para obtener solo una:</a:t>
                </a:r>
              </a:p>
              <a:p>
                <a14:m>
                  <m:oMath xmlns:m="http://schemas.openxmlformats.org/officeDocument/2006/math">
                    <m:f>
                      <m:fPr>
                        <m:ctrlPr>
                          <a:rPr lang="es-ES" sz="1900" i="1">
                            <a:latin typeface="Cambria Math" panose="02040503050406030204" pitchFamily="18" charset="0"/>
                          </a:rPr>
                        </m:ctrlPr>
                      </m:fPr>
                      <m:num>
                        <m:r>
                          <a:rPr lang="es-ES" sz="1900" i="1">
                            <a:latin typeface="Cambria Math" panose="02040503050406030204" pitchFamily="18" charset="0"/>
                          </a:rPr>
                          <m:t>𝑑</m:t>
                        </m:r>
                        <m:sSub>
                          <m:sSubPr>
                            <m:ctrlPr>
                              <a:rPr lang="es-ES" sz="1900" i="1">
                                <a:latin typeface="Cambria Math" panose="02040503050406030204" pitchFamily="18" charset="0"/>
                              </a:rPr>
                            </m:ctrlPr>
                          </m:sSubPr>
                          <m:e>
                            <m:r>
                              <a:rPr lang="es-ES" sz="1900" i="1">
                                <a:latin typeface="Cambria Math" panose="02040503050406030204" pitchFamily="18" charset="0"/>
                              </a:rPr>
                              <m:t>𝑁</m:t>
                            </m:r>
                          </m:e>
                          <m:sub>
                            <m:r>
                              <a:rPr lang="es-ES" sz="1900" i="1">
                                <a:latin typeface="Cambria Math" panose="02040503050406030204" pitchFamily="18" charset="0"/>
                              </a:rPr>
                              <m:t>1</m:t>
                            </m:r>
                          </m:sub>
                        </m:sSub>
                      </m:num>
                      <m:den>
                        <m:r>
                          <a:rPr lang="es-ES" sz="1900" i="1">
                            <a:latin typeface="Cambria Math" panose="02040503050406030204" pitchFamily="18" charset="0"/>
                          </a:rPr>
                          <m:t>𝑑𝑡</m:t>
                        </m:r>
                      </m:den>
                    </m:f>
                    <m:r>
                      <a:rPr lang="es-ES" sz="1900" i="1">
                        <a:latin typeface="Cambria Math" panose="02040503050406030204" pitchFamily="18" charset="0"/>
                      </a:rPr>
                      <m:t>=</m:t>
                    </m:r>
                    <m:sSub>
                      <m:sSubPr>
                        <m:ctrlPr>
                          <a:rPr lang="es-ES" sz="1900" i="1">
                            <a:latin typeface="Cambria Math" panose="02040503050406030204" pitchFamily="18" charset="0"/>
                          </a:rPr>
                        </m:ctrlPr>
                      </m:sSubPr>
                      <m:e>
                        <m:r>
                          <a:rPr lang="es-ES" sz="1900" i="1">
                            <a:latin typeface="Cambria Math" panose="02040503050406030204" pitchFamily="18" charset="0"/>
                          </a:rPr>
                          <m:t>𝑘</m:t>
                        </m:r>
                      </m:e>
                      <m:sub>
                        <m:r>
                          <a:rPr lang="es-ES" sz="1900" i="1">
                            <a:latin typeface="Cambria Math" panose="02040503050406030204" pitchFamily="18" charset="0"/>
                          </a:rPr>
                          <m:t>+</m:t>
                        </m:r>
                      </m:sub>
                    </m:sSub>
                    <m:d>
                      <m:dPr>
                        <m:ctrlPr>
                          <a:rPr lang="es-ES" sz="1900" i="1">
                            <a:latin typeface="Cambria Math" panose="02040503050406030204" pitchFamily="18" charset="0"/>
                          </a:rPr>
                        </m:ctrlPr>
                      </m:dPr>
                      <m:e>
                        <m:sSub>
                          <m:sSubPr>
                            <m:ctrlPr>
                              <a:rPr lang="es-ES" sz="1900" i="1">
                                <a:latin typeface="Cambria Math" panose="02040503050406030204" pitchFamily="18" charset="0"/>
                              </a:rPr>
                            </m:ctrlPr>
                          </m:sSubPr>
                          <m:e>
                            <m:r>
                              <a:rPr lang="es-ES" sz="1900" i="1">
                                <a:latin typeface="Cambria Math" panose="02040503050406030204" pitchFamily="18" charset="0"/>
                              </a:rPr>
                              <m:t>𝑁</m:t>
                            </m:r>
                          </m:e>
                          <m:sub>
                            <m:r>
                              <a:rPr lang="es-ES" sz="1900" i="1">
                                <a:latin typeface="Cambria Math" panose="02040503050406030204" pitchFamily="18" charset="0"/>
                              </a:rPr>
                              <m:t>𝑡𝑜𝑡</m:t>
                            </m:r>
                          </m:sub>
                        </m:sSub>
                        <m:r>
                          <a:rPr lang="es-ES" sz="1900" i="1">
                            <a:latin typeface="Cambria Math" panose="02040503050406030204" pitchFamily="18" charset="0"/>
                          </a:rPr>
                          <m:t>−</m:t>
                        </m:r>
                        <m:sSub>
                          <m:sSubPr>
                            <m:ctrlPr>
                              <a:rPr lang="es-ES" sz="1900" i="1">
                                <a:latin typeface="Cambria Math" panose="02040503050406030204" pitchFamily="18" charset="0"/>
                              </a:rPr>
                            </m:ctrlPr>
                          </m:sSubPr>
                          <m:e>
                            <m:r>
                              <a:rPr lang="es-ES" sz="1900" i="1">
                                <a:latin typeface="Cambria Math" panose="02040503050406030204" pitchFamily="18" charset="0"/>
                              </a:rPr>
                              <m:t>𝑁</m:t>
                            </m:r>
                          </m:e>
                          <m:sub>
                            <m:r>
                              <a:rPr lang="es-ES" sz="1900" i="1">
                                <a:latin typeface="Cambria Math" panose="02040503050406030204" pitchFamily="18" charset="0"/>
                              </a:rPr>
                              <m:t>1</m:t>
                            </m:r>
                          </m:sub>
                        </m:sSub>
                      </m:e>
                    </m:d>
                    <m:r>
                      <a:rPr lang="es-ES" sz="1900" i="1">
                        <a:latin typeface="Cambria Math" panose="02040503050406030204" pitchFamily="18" charset="0"/>
                      </a:rPr>
                      <m:t>−</m:t>
                    </m:r>
                    <m:sSub>
                      <m:sSubPr>
                        <m:ctrlPr>
                          <a:rPr lang="es-ES" sz="1900" i="1">
                            <a:latin typeface="Cambria Math" panose="02040503050406030204" pitchFamily="18" charset="0"/>
                          </a:rPr>
                        </m:ctrlPr>
                      </m:sSubPr>
                      <m:e>
                        <m:r>
                          <a:rPr lang="es-ES" sz="1900" i="1">
                            <a:latin typeface="Cambria Math" panose="02040503050406030204" pitchFamily="18" charset="0"/>
                          </a:rPr>
                          <m:t>𝑘</m:t>
                        </m:r>
                      </m:e>
                      <m:sub>
                        <m:r>
                          <a:rPr lang="es-ES" sz="1900" i="1">
                            <a:latin typeface="Cambria Math" panose="02040503050406030204" pitchFamily="18" charset="0"/>
                          </a:rPr>
                          <m:t>−</m:t>
                        </m:r>
                      </m:sub>
                    </m:sSub>
                    <m:sSub>
                      <m:sSubPr>
                        <m:ctrlPr>
                          <a:rPr lang="es-ES" sz="1900" i="1">
                            <a:latin typeface="Cambria Math" panose="02040503050406030204" pitchFamily="18" charset="0"/>
                          </a:rPr>
                        </m:ctrlPr>
                      </m:sSubPr>
                      <m:e>
                        <m:r>
                          <a:rPr lang="es-ES" sz="1900" i="1">
                            <a:latin typeface="Cambria Math" panose="02040503050406030204" pitchFamily="18" charset="0"/>
                          </a:rPr>
                          <m:t>𝑁</m:t>
                        </m:r>
                      </m:e>
                      <m:sub>
                        <m:r>
                          <a:rPr lang="es-ES" sz="1900" i="1">
                            <a:latin typeface="Cambria Math" panose="02040503050406030204" pitchFamily="18" charset="0"/>
                          </a:rPr>
                          <m:t>1</m:t>
                        </m:r>
                      </m:sub>
                    </m:sSub>
                  </m:oMath>
                </a14:m>
                <a:endParaRPr lang="es-ES" sz="1900" dirty="0"/>
              </a:p>
              <a:p>
                <a:r>
                  <a:rPr lang="es-ES" sz="1900" dirty="0"/>
                  <a:t>Está fórmula tiene solución analítica, poniendo las condiciones de contorno esperadas y sabiendo que en el equilibrio </a:t>
                </a:r>
                <a14:m>
                  <m:oMath xmlns:m="http://schemas.openxmlformats.org/officeDocument/2006/math">
                    <m:f>
                      <m:fPr>
                        <m:ctrlPr>
                          <a:rPr lang="es-ES" sz="1900" i="1">
                            <a:latin typeface="Cambria Math" panose="02040503050406030204" pitchFamily="18" charset="0"/>
                          </a:rPr>
                        </m:ctrlPr>
                      </m:fPr>
                      <m:num>
                        <m:r>
                          <a:rPr lang="es-ES" sz="1900" i="1">
                            <a:latin typeface="Cambria Math" panose="02040503050406030204" pitchFamily="18" charset="0"/>
                          </a:rPr>
                          <m:t>𝑑</m:t>
                        </m:r>
                        <m:sSub>
                          <m:sSubPr>
                            <m:ctrlPr>
                              <a:rPr lang="es-ES" sz="1900" i="1">
                                <a:latin typeface="Cambria Math" panose="02040503050406030204" pitchFamily="18" charset="0"/>
                              </a:rPr>
                            </m:ctrlPr>
                          </m:sSubPr>
                          <m:e>
                            <m:r>
                              <a:rPr lang="es-ES" sz="1900" i="1">
                                <a:latin typeface="Cambria Math" panose="02040503050406030204" pitchFamily="18" charset="0"/>
                              </a:rPr>
                              <m:t>𝑁</m:t>
                            </m:r>
                          </m:e>
                          <m:sub>
                            <m:r>
                              <a:rPr lang="es-ES" sz="1900" i="1">
                                <a:latin typeface="Cambria Math" panose="02040503050406030204" pitchFamily="18" charset="0"/>
                              </a:rPr>
                              <m:t>1</m:t>
                            </m:r>
                          </m:sub>
                        </m:sSub>
                      </m:num>
                      <m:den>
                        <m:r>
                          <a:rPr lang="es-ES" sz="1900" i="1">
                            <a:latin typeface="Cambria Math" panose="02040503050406030204" pitchFamily="18" charset="0"/>
                          </a:rPr>
                          <m:t>𝑑𝑡</m:t>
                        </m:r>
                      </m:den>
                    </m:f>
                    <m:r>
                      <a:rPr lang="es-ES" sz="1900" i="1">
                        <a:latin typeface="Cambria Math" panose="02040503050406030204" pitchFamily="18" charset="0"/>
                      </a:rPr>
                      <m:t>=0</m:t>
                    </m:r>
                  </m:oMath>
                </a14:m>
                <a:r>
                  <a:rPr lang="es-ES" sz="1900" dirty="0"/>
                  <a:t> obtenemos:</a:t>
                </a:r>
              </a:p>
              <a:p>
                <a14:m>
                  <m:oMath xmlns:m="http://schemas.openxmlformats.org/officeDocument/2006/math">
                    <m:sSub>
                      <m:sSubPr>
                        <m:ctrlPr>
                          <a:rPr lang="es-ES" sz="2100" i="1">
                            <a:latin typeface="Cambria Math" panose="02040503050406030204" pitchFamily="18" charset="0"/>
                          </a:rPr>
                        </m:ctrlPr>
                      </m:sSubPr>
                      <m:e>
                        <m:r>
                          <a:rPr lang="es-ES" sz="2100" i="1">
                            <a:latin typeface="Cambria Math" panose="02040503050406030204" pitchFamily="18" charset="0"/>
                          </a:rPr>
                          <m:t>𝑁</m:t>
                        </m:r>
                      </m:e>
                      <m:sub>
                        <m:r>
                          <a:rPr lang="es-ES" sz="2100" i="1">
                            <a:latin typeface="Cambria Math" panose="02040503050406030204" pitchFamily="18" charset="0"/>
                          </a:rPr>
                          <m:t>1</m:t>
                        </m:r>
                      </m:sub>
                    </m:sSub>
                    <m:d>
                      <m:dPr>
                        <m:ctrlPr>
                          <a:rPr lang="es-ES" sz="2100" i="1">
                            <a:latin typeface="Cambria Math" panose="02040503050406030204" pitchFamily="18" charset="0"/>
                          </a:rPr>
                        </m:ctrlPr>
                      </m:dPr>
                      <m:e>
                        <m:r>
                          <a:rPr lang="es-ES" sz="2100" i="1">
                            <a:latin typeface="Cambria Math" panose="02040503050406030204" pitchFamily="18" charset="0"/>
                          </a:rPr>
                          <m:t>𝑡</m:t>
                        </m:r>
                      </m:e>
                    </m:d>
                    <m:r>
                      <a:rPr lang="es-ES" sz="2100" i="1">
                        <a:latin typeface="Cambria Math" panose="02040503050406030204" pitchFamily="18" charset="0"/>
                      </a:rPr>
                      <m:t>−</m:t>
                    </m:r>
                    <m:sSub>
                      <m:sSubPr>
                        <m:ctrlPr>
                          <a:rPr lang="es-ES" sz="2100" i="1">
                            <a:latin typeface="Cambria Math" panose="02040503050406030204" pitchFamily="18" charset="0"/>
                          </a:rPr>
                        </m:ctrlPr>
                      </m:sSubPr>
                      <m:e>
                        <m:r>
                          <a:rPr lang="es-ES" sz="2100" i="1">
                            <a:latin typeface="Cambria Math" panose="02040503050406030204" pitchFamily="18" charset="0"/>
                          </a:rPr>
                          <m:t>𝑁</m:t>
                        </m:r>
                      </m:e>
                      <m:sub>
                        <m:r>
                          <a:rPr lang="es-ES" sz="2100" i="1">
                            <a:latin typeface="Cambria Math" panose="02040503050406030204" pitchFamily="18" charset="0"/>
                          </a:rPr>
                          <m:t>𝑒𝑞</m:t>
                        </m:r>
                      </m:sub>
                    </m:sSub>
                    <m:r>
                      <a:rPr lang="es-ES" sz="2100" i="1">
                        <a:latin typeface="Cambria Math" panose="02040503050406030204" pitchFamily="18" charset="0"/>
                      </a:rPr>
                      <m:t>=</m:t>
                    </m:r>
                    <m:d>
                      <m:dPr>
                        <m:ctrlPr>
                          <a:rPr lang="es-ES" sz="2100" i="1">
                            <a:latin typeface="Cambria Math" panose="02040503050406030204" pitchFamily="18" charset="0"/>
                          </a:rPr>
                        </m:ctrlPr>
                      </m:dPr>
                      <m:e>
                        <m:sSub>
                          <m:sSubPr>
                            <m:ctrlPr>
                              <a:rPr lang="es-ES" sz="2100" i="1">
                                <a:latin typeface="Cambria Math" panose="02040503050406030204" pitchFamily="18" charset="0"/>
                              </a:rPr>
                            </m:ctrlPr>
                          </m:sSubPr>
                          <m:e>
                            <m:r>
                              <a:rPr lang="es-ES" sz="2100" i="1">
                                <a:latin typeface="Cambria Math" panose="02040503050406030204" pitchFamily="18" charset="0"/>
                              </a:rPr>
                              <m:t>𝑁</m:t>
                            </m:r>
                          </m:e>
                          <m:sub>
                            <m:r>
                              <a:rPr lang="es-ES" sz="2100" i="1">
                                <a:latin typeface="Cambria Math" panose="02040503050406030204" pitchFamily="18" charset="0"/>
                              </a:rPr>
                              <m:t>1</m:t>
                            </m:r>
                          </m:sub>
                        </m:sSub>
                        <m:d>
                          <m:dPr>
                            <m:ctrlPr>
                              <a:rPr lang="es-ES" sz="2100" i="1">
                                <a:latin typeface="Cambria Math" panose="02040503050406030204" pitchFamily="18" charset="0"/>
                              </a:rPr>
                            </m:ctrlPr>
                          </m:dPr>
                          <m:e>
                            <m:r>
                              <a:rPr lang="es-ES" sz="2100" i="1">
                                <a:latin typeface="Cambria Math" panose="02040503050406030204" pitchFamily="18" charset="0"/>
                              </a:rPr>
                              <m:t>0</m:t>
                            </m:r>
                          </m:e>
                        </m:d>
                        <m:r>
                          <a:rPr lang="es-ES" sz="2100" i="1">
                            <a:latin typeface="Cambria Math" panose="02040503050406030204" pitchFamily="18" charset="0"/>
                          </a:rPr>
                          <m:t>−</m:t>
                        </m:r>
                        <m:sSub>
                          <m:sSubPr>
                            <m:ctrlPr>
                              <a:rPr lang="es-ES" sz="2100" i="1">
                                <a:latin typeface="Cambria Math" panose="02040503050406030204" pitchFamily="18" charset="0"/>
                              </a:rPr>
                            </m:ctrlPr>
                          </m:sSubPr>
                          <m:e>
                            <m:r>
                              <a:rPr lang="es-ES" sz="2100" i="1">
                                <a:latin typeface="Cambria Math" panose="02040503050406030204" pitchFamily="18" charset="0"/>
                              </a:rPr>
                              <m:t>𝑁</m:t>
                            </m:r>
                          </m:e>
                          <m:sub>
                            <m:r>
                              <a:rPr lang="es-ES" sz="2100" i="1">
                                <a:latin typeface="Cambria Math" panose="02040503050406030204" pitchFamily="18" charset="0"/>
                              </a:rPr>
                              <m:t>1</m:t>
                            </m:r>
                            <m:r>
                              <a:rPr lang="es-ES" sz="2100" i="1">
                                <a:latin typeface="Cambria Math" panose="02040503050406030204" pitchFamily="18" charset="0"/>
                              </a:rPr>
                              <m:t>𝑒𝑞</m:t>
                            </m:r>
                          </m:sub>
                        </m:sSub>
                      </m:e>
                    </m:d>
                    <m:sSup>
                      <m:sSupPr>
                        <m:ctrlPr>
                          <a:rPr lang="es-ES" sz="2100" i="1">
                            <a:latin typeface="Cambria Math" panose="02040503050406030204" pitchFamily="18" charset="0"/>
                          </a:rPr>
                        </m:ctrlPr>
                      </m:sSupPr>
                      <m:e>
                        <m:r>
                          <a:rPr lang="es-ES" sz="2100" i="1">
                            <a:latin typeface="Cambria Math" panose="02040503050406030204" pitchFamily="18" charset="0"/>
                          </a:rPr>
                          <m:t>𝑒</m:t>
                        </m:r>
                      </m:e>
                      <m:sup>
                        <m:r>
                          <a:rPr lang="es-ES" sz="2100" i="1">
                            <a:latin typeface="Cambria Math" panose="02040503050406030204" pitchFamily="18" charset="0"/>
                          </a:rPr>
                          <m:t>−(</m:t>
                        </m:r>
                        <m:sSub>
                          <m:sSubPr>
                            <m:ctrlPr>
                              <a:rPr lang="es-ES" sz="2100" i="1">
                                <a:latin typeface="Cambria Math" panose="02040503050406030204" pitchFamily="18" charset="0"/>
                              </a:rPr>
                            </m:ctrlPr>
                          </m:sSubPr>
                          <m:e>
                            <m:r>
                              <a:rPr lang="es-ES" sz="2100" i="1">
                                <a:latin typeface="Cambria Math" panose="02040503050406030204" pitchFamily="18" charset="0"/>
                              </a:rPr>
                              <m:t>𝑘</m:t>
                            </m:r>
                          </m:e>
                          <m:sub>
                            <m:r>
                              <a:rPr lang="es-ES" sz="2100" i="1">
                                <a:latin typeface="Cambria Math" panose="02040503050406030204" pitchFamily="18" charset="0"/>
                              </a:rPr>
                              <m:t>+</m:t>
                            </m:r>
                          </m:sub>
                        </m:sSub>
                        <m:r>
                          <a:rPr lang="es-ES" sz="2100" i="1">
                            <a:latin typeface="Cambria Math" panose="02040503050406030204" pitchFamily="18" charset="0"/>
                          </a:rPr>
                          <m:t>+</m:t>
                        </m:r>
                        <m:sSub>
                          <m:sSubPr>
                            <m:ctrlPr>
                              <a:rPr lang="es-ES" sz="2100" i="1">
                                <a:latin typeface="Cambria Math" panose="02040503050406030204" pitchFamily="18" charset="0"/>
                              </a:rPr>
                            </m:ctrlPr>
                          </m:sSubPr>
                          <m:e>
                            <m:r>
                              <a:rPr lang="es-ES" sz="2100" i="1">
                                <a:latin typeface="Cambria Math" panose="02040503050406030204" pitchFamily="18" charset="0"/>
                              </a:rPr>
                              <m:t>𝑘</m:t>
                            </m:r>
                          </m:e>
                          <m:sub>
                            <m:r>
                              <a:rPr lang="es-ES" sz="2100" i="1">
                                <a:latin typeface="Cambria Math" panose="02040503050406030204" pitchFamily="18" charset="0"/>
                              </a:rPr>
                              <m:t>−</m:t>
                            </m:r>
                          </m:sub>
                        </m:sSub>
                        <m:r>
                          <a:rPr lang="es-ES" sz="2100" i="1">
                            <a:latin typeface="Cambria Math" panose="02040503050406030204" pitchFamily="18" charset="0"/>
                          </a:rPr>
                          <m:t>)</m:t>
                        </m:r>
                        <m:r>
                          <a:rPr lang="es-ES" sz="2100" i="1">
                            <a:latin typeface="Cambria Math" panose="02040503050406030204" pitchFamily="18" charset="0"/>
                          </a:rPr>
                          <m:t>𝑡</m:t>
                        </m:r>
                      </m:sup>
                    </m:sSup>
                  </m:oMath>
                </a14:m>
                <a:endParaRPr lang="es-ES" sz="2100" dirty="0"/>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blipFill>
                <a:blip r:embed="rId2"/>
                <a:stretch>
                  <a:fillRect l="-1882" t="-2801" r="-1412"/>
                </a:stretch>
              </a:blipFill>
            </p:spPr>
            <p:txBody>
              <a:bodyPr/>
              <a:lstStyle/>
              <a:p>
                <a:r>
                  <a:rPr lang="es-ES">
                    <a:noFill/>
                  </a:rPr>
                  <a:t> </a:t>
                </a:r>
              </a:p>
            </p:txBody>
          </p:sp>
        </mc:Fallback>
      </mc:AlternateContent>
      <p:pic>
        <p:nvPicPr>
          <p:cNvPr id="5" name="Marcador de contenido 4">
            <a:extLst>
              <a:ext uri="{FF2B5EF4-FFF2-40B4-BE49-F238E27FC236}">
                <a16:creationId xmlns:a16="http://schemas.microsoft.com/office/drawing/2014/main" id="{CFFD8E0C-9AE4-51A7-E056-11462CCD1C90}"/>
              </a:ext>
            </a:extLst>
          </p:cNvPr>
          <p:cNvPicPr>
            <a:picLocks noGrp="1" noChangeAspect="1"/>
          </p:cNvPicPr>
          <p:nvPr>
            <p:ph sz="half" idx="2"/>
          </p:nvPr>
        </p:nvPicPr>
        <p:blipFill>
          <a:blip r:embed="rId3"/>
          <a:stretch>
            <a:fillRect/>
          </a:stretch>
        </p:blipFill>
        <p:spPr>
          <a:xfrm>
            <a:off x="6172200" y="2190471"/>
            <a:ext cx="5181600" cy="3621646"/>
          </a:xfrm>
        </p:spPr>
      </p:pic>
    </p:spTree>
    <p:extLst>
      <p:ext uri="{BB962C8B-B14F-4D97-AF65-F5344CB8AC3E}">
        <p14:creationId xmlns:p14="http://schemas.microsoft.com/office/powerpoint/2010/main" val="148106281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normAutofit/>
              </a:bodyPr>
              <a:lstStyle/>
              <a:p>
                <a:r>
                  <a:rPr lang="es-ES" dirty="0"/>
                  <a:t>Interpretación Cinética</a:t>
                </a:r>
              </a:p>
              <a:p>
                <a:endParaRPr lang="es-ES" sz="1800" dirty="0"/>
              </a:p>
              <a:p>
                <a:r>
                  <a:rPr lang="es-ES" sz="1800" kern="100" dirty="0">
                    <a:latin typeface="Calibri" panose="020F0502020204030204" pitchFamily="34" charset="0"/>
                    <a:ea typeface="Calibri" panose="020F0502020204030204" pitchFamily="34" charset="0"/>
                    <a:cs typeface="Times New Roman" panose="02020603050405020304" pitchFamily="18" charset="0"/>
                  </a:rPr>
                  <a:t>Sistema de dos niveles:</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sSub>
                      <m:sSubPr>
                        <m:ctrlPr>
                          <a:rPr lang="es-ES" sz="1800" i="1" smtClean="0">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1</m:t>
                        </m:r>
                      </m:sub>
                    </m:sSub>
                    <m:d>
                      <m:dPr>
                        <m:ctrlPr>
                          <a:rPr lang="es-ES" sz="1800" i="1">
                            <a:latin typeface="Cambria Math" panose="02040503050406030204" pitchFamily="18" charset="0"/>
                          </a:rPr>
                        </m:ctrlPr>
                      </m:dPr>
                      <m:e>
                        <m:r>
                          <a:rPr lang="es-ES" sz="1800" i="1">
                            <a:latin typeface="Cambria Math" panose="02040503050406030204" pitchFamily="18" charset="0"/>
                          </a:rPr>
                          <m:t>𝑡</m:t>
                        </m:r>
                      </m:e>
                    </m:d>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𝑒𝑞</m:t>
                        </m:r>
                      </m:sub>
                    </m:sSub>
                    <m:r>
                      <a:rPr lang="es-ES" sz="1800" i="1">
                        <a:latin typeface="Cambria Math" panose="02040503050406030204" pitchFamily="18" charset="0"/>
                      </a:rPr>
                      <m:t>=</m:t>
                    </m:r>
                    <m:d>
                      <m:dPr>
                        <m:ctrlPr>
                          <a:rPr lang="es-ES" sz="1800" i="1">
                            <a:latin typeface="Cambria Math" panose="02040503050406030204" pitchFamily="18" charset="0"/>
                          </a:rPr>
                        </m:ctrlPr>
                      </m:dPr>
                      <m:e>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1</m:t>
                            </m:r>
                          </m:sub>
                        </m:sSub>
                        <m:d>
                          <m:dPr>
                            <m:ctrlPr>
                              <a:rPr lang="es-ES" sz="1800" i="1">
                                <a:latin typeface="Cambria Math" panose="02040503050406030204" pitchFamily="18" charset="0"/>
                              </a:rPr>
                            </m:ctrlPr>
                          </m:dPr>
                          <m:e>
                            <m:r>
                              <a:rPr lang="es-ES" sz="1800" i="1">
                                <a:latin typeface="Cambria Math" panose="02040503050406030204" pitchFamily="18" charset="0"/>
                              </a:rPr>
                              <m:t>0</m:t>
                            </m:r>
                          </m:e>
                        </m:d>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1</m:t>
                            </m:r>
                            <m:r>
                              <a:rPr lang="es-ES" sz="1800" i="1">
                                <a:latin typeface="Cambria Math" panose="02040503050406030204" pitchFamily="18" charset="0"/>
                              </a:rPr>
                              <m:t>𝑒𝑞</m:t>
                            </m:r>
                          </m:sub>
                        </m:sSub>
                      </m:e>
                    </m:d>
                    <m:sSup>
                      <m:sSupPr>
                        <m:ctrlPr>
                          <a:rPr lang="es-ES" sz="1800" i="1">
                            <a:latin typeface="Cambria Math" panose="02040503050406030204" pitchFamily="18" charset="0"/>
                          </a:rPr>
                        </m:ctrlPr>
                      </m:sSupPr>
                      <m:e>
                        <m:r>
                          <a:rPr lang="es-ES" sz="1800" i="1">
                            <a:latin typeface="Cambria Math" panose="02040503050406030204" pitchFamily="18" charset="0"/>
                          </a:rPr>
                          <m:t>𝑒</m:t>
                        </m:r>
                      </m:e>
                      <m:sup>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𝑘</m:t>
                            </m:r>
                          </m:e>
                          <m:sub>
                            <m:r>
                              <a:rPr lang="es-ES" sz="1800" i="1">
                                <a:latin typeface="Cambria Math" panose="02040503050406030204" pitchFamily="18" charset="0"/>
                              </a:rPr>
                              <m:t>+</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𝑘</m:t>
                            </m:r>
                          </m:e>
                          <m:sub>
                            <m:r>
                              <a:rPr lang="es-ES" sz="1800" i="1">
                                <a:latin typeface="Cambria Math" panose="02040503050406030204" pitchFamily="18" charset="0"/>
                              </a:rPr>
                              <m:t>−</m:t>
                            </m:r>
                          </m:sub>
                        </m:sSub>
                        <m:r>
                          <a:rPr lang="es-ES" sz="1800" i="1">
                            <a:latin typeface="Cambria Math" panose="02040503050406030204" pitchFamily="18" charset="0"/>
                          </a:rPr>
                          <m:t>)</m:t>
                        </m:r>
                        <m:r>
                          <a:rPr lang="es-ES" sz="1800" i="1">
                            <a:latin typeface="Cambria Math" panose="02040503050406030204" pitchFamily="18" charset="0"/>
                          </a:rPr>
                          <m:t>𝑡</m:t>
                        </m:r>
                      </m:sup>
                    </m:sSup>
                  </m:oMath>
                </a14:m>
                <a:endParaRPr lang="es-ES" sz="1800" dirty="0"/>
              </a:p>
              <a:p>
                <a:endParaRPr lang="es-ES" sz="2100" dirty="0"/>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Esta fórmula decae como una exponencial negativa, por lo que podemos calcular su tiempo característico:</a:t>
                </a:r>
              </a:p>
              <a:p>
                <a:pPr>
                  <a:lnSpc>
                    <a:spcPct val="107000"/>
                  </a:lnSpc>
                  <a:spcAft>
                    <a:spcPts val="800"/>
                  </a:spcAft>
                </a:pPr>
                <a14:m>
                  <m:oMath xmlns:m="http://schemas.openxmlformats.org/officeDocument/2006/math">
                    <m:f>
                      <m:fPr>
                        <m:ctrlP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𝜏</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num>
                          <m:den>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den>
                        </m:f>
                      </m:sup>
                    </m:sSup>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Δ</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num>
                              <m:den>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𝑏</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den>
                            </m:f>
                          </m:sup>
                        </m:sSup>
                      </m:e>
                    </m:d>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5" name="Marcador de contenido 4">
            <a:extLst>
              <a:ext uri="{FF2B5EF4-FFF2-40B4-BE49-F238E27FC236}">
                <a16:creationId xmlns:a16="http://schemas.microsoft.com/office/drawing/2014/main" id="{CFFD8E0C-9AE4-51A7-E056-11462CCD1C90}"/>
              </a:ext>
            </a:extLst>
          </p:cNvPr>
          <p:cNvPicPr>
            <a:picLocks noGrp="1" noChangeAspect="1"/>
          </p:cNvPicPr>
          <p:nvPr>
            <p:ph sz="half" idx="2"/>
          </p:nvPr>
        </p:nvPicPr>
        <p:blipFill>
          <a:blip r:embed="rId3"/>
          <a:stretch>
            <a:fillRect/>
          </a:stretch>
        </p:blipFill>
        <p:spPr>
          <a:xfrm>
            <a:off x="6172200" y="2190471"/>
            <a:ext cx="5181600" cy="3621646"/>
          </a:xfrm>
        </p:spPr>
      </p:pic>
    </p:spTree>
    <p:extLst>
      <p:ext uri="{BB962C8B-B14F-4D97-AF65-F5344CB8AC3E}">
        <p14:creationId xmlns:p14="http://schemas.microsoft.com/office/powerpoint/2010/main" val="437769450"/>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CFF69-F959-C4E3-B357-C3ACB1FEB1C3}"/>
              </a:ext>
            </a:extLst>
          </p:cNvPr>
          <p:cNvSpPr>
            <a:spLocks noGrp="1"/>
          </p:cNvSpPr>
          <p:nvPr>
            <p:ph type="title"/>
          </p:nvPr>
        </p:nvSpPr>
        <p:spPr/>
        <p:txBody>
          <a:bodyPr/>
          <a:lstStyle/>
          <a:p>
            <a:r>
              <a:rPr lang="es-ES" dirty="0"/>
              <a:t>Distribución de Boltzmann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AFE556-7B07-9970-DD7F-214CCCB83B88}"/>
                  </a:ext>
                </a:extLst>
              </p:cNvPr>
              <p:cNvSpPr>
                <a:spLocks noGrp="1"/>
              </p:cNvSpPr>
              <p:nvPr>
                <p:ph sz="half" idx="1"/>
              </p:nvPr>
            </p:nvSpPr>
            <p:spPr/>
            <p:txBody>
              <a:bodyPr>
                <a:normAutofit/>
              </a:bodyPr>
              <a:lstStyle/>
              <a:p>
                <a:r>
                  <a:rPr lang="es-ES" dirty="0"/>
                  <a:t>Interpretación Cinética</a:t>
                </a:r>
              </a:p>
              <a:p>
                <a:endParaRPr lang="es-ES" sz="1800" dirty="0"/>
              </a:p>
              <a:p>
                <a:r>
                  <a:rPr lang="es-ES" sz="1800" kern="100" dirty="0">
                    <a:latin typeface="Calibri" panose="020F0502020204030204" pitchFamily="34" charset="0"/>
                    <a:ea typeface="Calibri" panose="020F0502020204030204" pitchFamily="34" charset="0"/>
                    <a:cs typeface="Times New Roman" panose="02020603050405020304" pitchFamily="18" charset="0"/>
                  </a:rPr>
                  <a:t>Sistema de dos niveles:</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1</m:t>
                          </m:r>
                        </m:sub>
                      </m:sSub>
                      <m:d>
                        <m:dPr>
                          <m:ctrlPr>
                            <a:rPr lang="es-ES" sz="1800" i="1">
                              <a:latin typeface="Cambria Math" panose="02040503050406030204" pitchFamily="18" charset="0"/>
                            </a:rPr>
                          </m:ctrlPr>
                        </m:dPr>
                        <m:e>
                          <m:r>
                            <a:rPr lang="es-ES" sz="1800" i="1">
                              <a:latin typeface="Cambria Math" panose="02040503050406030204" pitchFamily="18" charset="0"/>
                            </a:rPr>
                            <m:t>𝑡</m:t>
                          </m:r>
                        </m:e>
                      </m:d>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𝑒𝑞</m:t>
                          </m:r>
                        </m:sub>
                      </m:sSub>
                      <m:r>
                        <a:rPr lang="es-ES" sz="1800" i="1">
                          <a:latin typeface="Cambria Math" panose="02040503050406030204" pitchFamily="18" charset="0"/>
                        </a:rPr>
                        <m:t>=</m:t>
                      </m:r>
                      <m:d>
                        <m:dPr>
                          <m:ctrlPr>
                            <a:rPr lang="es-ES" sz="1800" i="1">
                              <a:latin typeface="Cambria Math" panose="02040503050406030204" pitchFamily="18" charset="0"/>
                            </a:rPr>
                          </m:ctrlPr>
                        </m:dPr>
                        <m:e>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1</m:t>
                              </m:r>
                            </m:sub>
                          </m:sSub>
                          <m:d>
                            <m:dPr>
                              <m:ctrlPr>
                                <a:rPr lang="es-ES" sz="1800" i="1">
                                  <a:latin typeface="Cambria Math" panose="02040503050406030204" pitchFamily="18" charset="0"/>
                                </a:rPr>
                              </m:ctrlPr>
                            </m:dPr>
                            <m:e>
                              <m:r>
                                <a:rPr lang="es-ES" sz="1800" i="1">
                                  <a:latin typeface="Cambria Math" panose="02040503050406030204" pitchFamily="18" charset="0"/>
                                </a:rPr>
                                <m:t>0</m:t>
                              </m:r>
                            </m:e>
                          </m:d>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𝑁</m:t>
                              </m:r>
                            </m:e>
                            <m:sub>
                              <m:r>
                                <a:rPr lang="es-ES" sz="1800" i="1">
                                  <a:latin typeface="Cambria Math" panose="02040503050406030204" pitchFamily="18" charset="0"/>
                                </a:rPr>
                                <m:t>1</m:t>
                              </m:r>
                              <m:r>
                                <a:rPr lang="es-ES" sz="1800" i="1">
                                  <a:latin typeface="Cambria Math" panose="02040503050406030204" pitchFamily="18" charset="0"/>
                                </a:rPr>
                                <m:t>𝑒𝑞</m:t>
                              </m:r>
                            </m:sub>
                          </m:sSub>
                        </m:e>
                      </m:d>
                      <m:sSup>
                        <m:sSupPr>
                          <m:ctrlPr>
                            <a:rPr lang="es-ES" sz="1800" i="1">
                              <a:latin typeface="Cambria Math" panose="02040503050406030204" pitchFamily="18" charset="0"/>
                            </a:rPr>
                          </m:ctrlPr>
                        </m:sSupPr>
                        <m:e>
                          <m:r>
                            <a:rPr lang="es-ES" sz="1800" i="1">
                              <a:latin typeface="Cambria Math" panose="02040503050406030204" pitchFamily="18" charset="0"/>
                            </a:rPr>
                            <m:t>𝑒</m:t>
                          </m:r>
                        </m:e>
                        <m:sup>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𝑡</m:t>
                              </m:r>
                            </m:num>
                            <m:den>
                              <m:r>
                                <a:rPr lang="es-ES" sz="1800" i="1">
                                  <a:latin typeface="Cambria Math" panose="02040503050406030204" pitchFamily="18" charset="0"/>
                                </a:rPr>
                                <m:t>𝜏</m:t>
                              </m:r>
                            </m:den>
                          </m:f>
                        </m:sup>
                      </m:sSup>
                    </m:oMath>
                  </m:oMathPara>
                </a14:m>
                <a:endParaRPr lang="es-ES" sz="1800" dirty="0"/>
              </a:p>
              <a:p>
                <a:endParaRPr lang="es-ES" sz="1800" dirty="0"/>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f>
                        <m:fPr>
                          <m:ctrlP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𝜏</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num>
                            <m:den>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den>
                          </m:f>
                        </m:sup>
                      </m:sSup>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Δ</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num>
                                <m:den>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𝑏</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den>
                              </m:f>
                            </m:sup>
                          </m:sSup>
                        </m:e>
                      </m:d>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Ecuación de relajación </a:t>
                </a:r>
                <a:r>
                  <a:rPr lang="es-ES" sz="1800" b="1" kern="100" dirty="0">
                    <a:latin typeface="Calibri" panose="020F0502020204030204" pitchFamily="34" charset="0"/>
                    <a:ea typeface="Calibri" panose="020F0502020204030204" pitchFamily="34" charset="0"/>
                    <a:cs typeface="Times New Roman" panose="02020603050405020304" pitchFamily="18" charset="0"/>
                  </a:rPr>
                  <a:t>hacia el equilibrio térmico</a:t>
                </a:r>
                <a:endParaRPr lang="es-E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82AFE556-7B07-9970-DD7F-214CCCB83B88}"/>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5" name="Marcador de contenido 4">
            <a:extLst>
              <a:ext uri="{FF2B5EF4-FFF2-40B4-BE49-F238E27FC236}">
                <a16:creationId xmlns:a16="http://schemas.microsoft.com/office/drawing/2014/main" id="{CFFD8E0C-9AE4-51A7-E056-11462CCD1C90}"/>
              </a:ext>
            </a:extLst>
          </p:cNvPr>
          <p:cNvPicPr>
            <a:picLocks noGrp="1" noChangeAspect="1"/>
          </p:cNvPicPr>
          <p:nvPr>
            <p:ph sz="half" idx="2"/>
          </p:nvPr>
        </p:nvPicPr>
        <p:blipFill>
          <a:blip r:embed="rId3"/>
          <a:stretch>
            <a:fillRect/>
          </a:stretch>
        </p:blipFill>
        <p:spPr>
          <a:xfrm>
            <a:off x="6172200" y="2190471"/>
            <a:ext cx="5181600" cy="3621646"/>
          </a:xfrm>
        </p:spPr>
      </p:pic>
    </p:spTree>
    <p:extLst>
      <p:ext uri="{BB962C8B-B14F-4D97-AF65-F5344CB8AC3E}">
        <p14:creationId xmlns:p14="http://schemas.microsoft.com/office/powerpoint/2010/main" val="340603910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08849-75A2-F06E-9F09-F5E8F8C1F7A4}"/>
              </a:ext>
            </a:extLst>
          </p:cNvPr>
          <p:cNvSpPr>
            <a:spLocks noGrp="1"/>
          </p:cNvSpPr>
          <p:nvPr>
            <p:ph type="title"/>
          </p:nvPr>
        </p:nvSpPr>
        <p:spPr/>
        <p:txBody>
          <a:bodyPr/>
          <a:lstStyle/>
          <a:p>
            <a:r>
              <a:rPr lang="es-ES" dirty="0"/>
              <a:t>Energía libre</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9EB0D3D-14B7-4C0F-9996-8505F35D5103}"/>
                  </a:ext>
                </a:extLst>
              </p:cNvPr>
              <p:cNvSpPr>
                <a:spLocks noGrp="1"/>
              </p:cNvSpPr>
              <p:nvPr>
                <p:ph sz="half" idx="1"/>
              </p:nvPr>
            </p:nvSpPr>
            <p:spPr/>
            <p:txBody>
              <a:bodyPr/>
              <a:lstStyle/>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 distribución de Boltzmann se deriva maximizando la entropía de un sistema combinado de un subsistema pequeño “a” y un reservorio térmico “B”.</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el caso macroscópico, se introduce la energía libre:</a:t>
                </a:r>
              </a:p>
              <a:p>
                <a:pPr algn="ctr">
                  <a:lnSpc>
                    <a:spcPct val="107000"/>
                  </a:lnSpc>
                  <a:spcAft>
                    <a:spcPts val="800"/>
                  </a:spcAft>
                </a:pP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𝑆</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sub>
                    </m:sSub>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sistemas microscópicos, las fluctuaciones relativas de la energía son significativas.</a:t>
                </a:r>
              </a:p>
              <a:p>
                <a:endParaRPr lang="es-ES" dirty="0"/>
              </a:p>
            </p:txBody>
          </p:sp>
        </mc:Choice>
        <mc:Fallback xmlns="">
          <p:sp>
            <p:nvSpPr>
              <p:cNvPr id="3" name="Marcador de contenido 2">
                <a:extLst>
                  <a:ext uri="{FF2B5EF4-FFF2-40B4-BE49-F238E27FC236}">
                    <a16:creationId xmlns:a16="http://schemas.microsoft.com/office/drawing/2014/main" id="{99EB0D3D-14B7-4C0F-9996-8505F35D5103}"/>
                  </a:ext>
                </a:extLst>
              </p:cNvPr>
              <p:cNvSpPr>
                <a:spLocks noGrp="1" noRot="1" noChangeAspect="1" noMove="1" noResize="1" noEditPoints="1" noAdjustHandles="1" noChangeArrowheads="1" noChangeShapeType="1" noTextEdit="1"/>
              </p:cNvSpPr>
              <p:nvPr>
                <p:ph sz="half" idx="1"/>
              </p:nvPr>
            </p:nvSpPr>
            <p:spPr>
              <a:blipFill>
                <a:blip r:embed="rId2"/>
                <a:stretch>
                  <a:fillRect l="-824" r="-1176"/>
                </a:stretch>
              </a:blipFill>
            </p:spPr>
            <p:txBody>
              <a:bodyPr/>
              <a:lstStyle/>
              <a:p>
                <a:r>
                  <a:rPr lang="es-ES">
                    <a:noFill/>
                  </a:rPr>
                  <a:t> </a:t>
                </a:r>
              </a:p>
            </p:txBody>
          </p:sp>
        </mc:Fallback>
      </mc:AlternateContent>
      <p:pic>
        <p:nvPicPr>
          <p:cNvPr id="5" name="Marcador de contenido 4">
            <a:extLst>
              <a:ext uri="{FF2B5EF4-FFF2-40B4-BE49-F238E27FC236}">
                <a16:creationId xmlns:a16="http://schemas.microsoft.com/office/drawing/2014/main" id="{695F01DE-D99D-E1BE-E1AA-4E78C14A0D8F}"/>
              </a:ext>
            </a:extLst>
          </p:cNvPr>
          <p:cNvPicPr>
            <a:picLocks noGrp="1" noChangeAspect="1"/>
          </p:cNvPicPr>
          <p:nvPr>
            <p:ph sz="half" idx="2"/>
          </p:nvPr>
        </p:nvPicPr>
        <p:blipFill rotWithShape="1">
          <a:blip r:embed="rId3"/>
          <a:srcRect l="34743" r="33823" b="31059"/>
          <a:stretch/>
        </p:blipFill>
        <p:spPr>
          <a:xfrm>
            <a:off x="6524624" y="1825624"/>
            <a:ext cx="4996128" cy="4351337"/>
          </a:xfrm>
          <a:prstGeom prst="rect">
            <a:avLst/>
          </a:prstGeom>
        </p:spPr>
      </p:pic>
    </p:spTree>
    <p:extLst>
      <p:ext uri="{BB962C8B-B14F-4D97-AF65-F5344CB8AC3E}">
        <p14:creationId xmlns:p14="http://schemas.microsoft.com/office/powerpoint/2010/main" val="165682171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1F1F1-EF43-3A19-8B78-94CD922A4BDD}"/>
              </a:ext>
            </a:extLst>
          </p:cNvPr>
          <p:cNvSpPr>
            <a:spLocks noGrp="1"/>
          </p:cNvSpPr>
          <p:nvPr>
            <p:ph type="title"/>
          </p:nvPr>
        </p:nvSpPr>
        <p:spPr/>
        <p:txBody>
          <a:bodyPr/>
          <a:lstStyle/>
          <a:p>
            <a:r>
              <a:rPr lang="es-ES" dirty="0"/>
              <a:t>Energía libre</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031313A-E16D-BDF5-80DB-35037305DCB3}"/>
                  </a:ext>
                </a:extLst>
              </p:cNvPr>
              <p:cNvSpPr>
                <a:spLocks noGrp="1"/>
              </p:cNvSpPr>
              <p:nvPr>
                <p:ph sz="half" idx="1"/>
              </p:nvPr>
            </p:nvSpPr>
            <p:spPr/>
            <p:txBody>
              <a:bodyPr>
                <a:normAutofit/>
              </a:bodyPr>
              <a:lstStyle/>
              <a:p>
                <a:pPr marL="342900" lvl="0" indent="-342900">
                  <a:lnSpc>
                    <a:spcPct val="107000"/>
                  </a:lnSpc>
                  <a:spcAft>
                    <a:spcPts val="800"/>
                  </a:spcAft>
                  <a:buSzPts val="1000"/>
                  <a:buFont typeface="Symbol" panose="05050102010706020507" pitchFamily="18" charset="2"/>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 energía libre de un subsistema microscópico se define como:</a:t>
                </a:r>
              </a:p>
              <a:p>
                <a:pPr>
                  <a:lnSpc>
                    <a:spcPct val="107000"/>
                  </a:lnSpc>
                  <a:spcAft>
                    <a:spcPts val="800"/>
                  </a:spcAft>
                  <a:tabLst>
                    <a:tab pos="457200" algn="l"/>
                  </a:tabLst>
                </a:pP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s-ES" sz="1800" i="1" kern="100">
                            <a:effectLst/>
                            <a:latin typeface="Cambria Math" panose="02040503050406030204" pitchFamily="18" charset="0"/>
                            <a:ea typeface="Calibri" panose="020F0502020204030204" pitchFamily="34" charset="0"/>
                            <a:cs typeface="Cambria Math" panose="02040503050406030204" pitchFamily="18" charset="0"/>
                          </a:rPr>
                        </m:ctrlPr>
                      </m:dPr>
                      <m:e>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𝑎</m:t>
                            </m:r>
                          </m:sub>
                        </m:sSub>
                      </m:e>
                    </m:d>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𝑇</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Donde:</a:t>
                </a:r>
              </a:p>
              <a:p>
                <a:pPr marL="457200" lvl="1" indent="0">
                  <a:lnSpc>
                    <a:spcPct val="107000"/>
                  </a:lnSpc>
                  <a:spcAft>
                    <a:spcPts val="800"/>
                  </a:spcAft>
                  <a:buSzPts val="1000"/>
                  <a:buNone/>
                  <a:tabLst>
                    <a:tab pos="914400" algn="l"/>
                  </a:tabLst>
                </a:pPr>
                <a14:m>
                  <m:oMath xmlns:m="http://schemas.openxmlformats.org/officeDocument/2006/math">
                    <m:r>
                      <a:rPr lang="es-ES" sz="1800" i="1" kern="100">
                        <a:effectLst/>
                        <a:latin typeface="Cambria Math" panose="02040503050406030204" pitchFamily="18" charset="0"/>
                        <a:ea typeface="Calibri" panose="020F0502020204030204" pitchFamily="34" charset="0"/>
                        <a:cs typeface="Cambria Math" panose="02040503050406030204" pitchFamily="18" charset="0"/>
                      </a:rPr>
                      <m:t>⟨</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sub>
                    </m:sSub>
                    <m:r>
                      <a:rPr lang="es-ES" sz="1800" i="1" kern="100">
                        <a:effectLst/>
                        <a:latin typeface="Cambria Math" panose="02040503050406030204" pitchFamily="18" charset="0"/>
                        <a:ea typeface="Calibri" panose="020F0502020204030204" pitchFamily="34" charset="0"/>
                        <a:cs typeface="Cambria Math" panose="02040503050406030204" pitchFamily="18" charset="0"/>
                      </a:rPr>
                      <m:t>⟩</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Energía promedio sobre todos los estados permitidos.</a:t>
                </a:r>
              </a:p>
              <a:p>
                <a:pPr marL="457200" lvl="1" indent="0">
                  <a:lnSpc>
                    <a:spcPct val="107000"/>
                  </a:lnSpc>
                  <a:spcAft>
                    <a:spcPts val="800"/>
                  </a:spcAft>
                  <a:buSzPts val="1000"/>
                  <a:buNone/>
                  <a:tabLst>
                    <a:tab pos="914400" algn="l"/>
                  </a:tabLst>
                </a:pP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𝑆</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nary>
                      <m:naryPr>
                        <m:chr m:val="∑"/>
                        <m:limLoc m:val="undOv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up/>
                      <m:e>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𝑙𝑛</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Sub>
                      </m:e>
                    </m:nary>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Entropía de Shannon.</a:t>
                </a:r>
              </a:p>
            </p:txBody>
          </p:sp>
        </mc:Choice>
        <mc:Fallback xmlns="">
          <p:sp>
            <p:nvSpPr>
              <p:cNvPr id="3" name="Marcador de contenido 2">
                <a:extLst>
                  <a:ext uri="{FF2B5EF4-FFF2-40B4-BE49-F238E27FC236}">
                    <a16:creationId xmlns:a16="http://schemas.microsoft.com/office/drawing/2014/main" id="{A031313A-E16D-BDF5-80DB-35037305DCB3}"/>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es-ES">
                    <a:noFill/>
                  </a:rPr>
                  <a:t> </a:t>
                </a:r>
              </a:p>
            </p:txBody>
          </p:sp>
        </mc:Fallback>
      </mc:AlternateContent>
      <p:pic>
        <p:nvPicPr>
          <p:cNvPr id="6" name="Marcador de contenido 5" descr="Una luz en el espacio&#10;&#10;Descripción generada automáticamente con confianza media">
            <a:extLst>
              <a:ext uri="{FF2B5EF4-FFF2-40B4-BE49-F238E27FC236}">
                <a16:creationId xmlns:a16="http://schemas.microsoft.com/office/drawing/2014/main" id="{F064AFCA-77EF-7396-B6FF-D912321232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383512351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1F1F1-EF43-3A19-8B78-94CD922A4BDD}"/>
              </a:ext>
            </a:extLst>
          </p:cNvPr>
          <p:cNvSpPr>
            <a:spLocks noGrp="1"/>
          </p:cNvSpPr>
          <p:nvPr>
            <p:ph type="title"/>
          </p:nvPr>
        </p:nvSpPr>
        <p:spPr/>
        <p:txBody>
          <a:bodyPr/>
          <a:lstStyle/>
          <a:p>
            <a:r>
              <a:rPr lang="es-ES" dirty="0"/>
              <a:t>Energía libre</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031313A-E16D-BDF5-80DB-35037305DCB3}"/>
                  </a:ext>
                </a:extLst>
              </p:cNvPr>
              <p:cNvSpPr>
                <a:spLocks noGrp="1"/>
              </p:cNvSpPr>
              <p:nvPr>
                <p:ph sz="half" idx="1"/>
              </p:nvPr>
            </p:nvSpPr>
            <p:spPr/>
            <p:txBody>
              <a:bodyPr>
                <a:normAutofit/>
              </a:bodyPr>
              <a:lstStyle/>
              <a:p>
                <a:pPr marL="342900" lvl="0" indent="-342900">
                  <a:lnSpc>
                    <a:spcPct val="107000"/>
                  </a:lnSpc>
                  <a:spcAft>
                    <a:spcPts val="800"/>
                  </a:spcAft>
                  <a:buSzPts val="1000"/>
                  <a:buFont typeface="Symbol" panose="05050102010706020507" pitchFamily="18" charset="2"/>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El valor mínimo de la energía libre está dado por:</a:t>
                </a:r>
              </a:p>
              <a:p>
                <a:pPr>
                  <a:lnSpc>
                    <a:spcPct val="107000"/>
                  </a:lnSpc>
                  <a:spcAft>
                    <a:spcPts val="800"/>
                  </a:spcAft>
                </a:pP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func>
                      <m:funcPr>
                        <m:ctrlPr>
                          <a:rPr lang="es-ES" sz="1800" i="1" kern="100">
                            <a:effectLst/>
                            <a:latin typeface="Cambria Math" panose="02040503050406030204" pitchFamily="18" charset="0"/>
                            <a:ea typeface="Calibri" panose="020F0502020204030204" pitchFamily="34" charset="0"/>
                            <a:cs typeface="Cambria Math" panose="02040503050406030204" pitchFamily="18" charset="0"/>
                          </a:rPr>
                        </m:ctrlPr>
                      </m:funcPr>
                      <m:fNa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𝑙𝑛</m:t>
                        </m:r>
                      </m:fName>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𝑍</m:t>
                        </m:r>
                      </m:e>
                    </m:func>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Donde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𝑍</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es la función de partición:</a:t>
                </a:r>
              </a:p>
              <a:p>
                <a:pPr>
                  <a:lnSpc>
                    <a:spcPct val="107000"/>
                  </a:lnSpc>
                  <a:spcAft>
                    <a:spcPts val="800"/>
                  </a:spcAft>
                </a:pP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𝑍</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supHide m:val="on"/>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up/>
                      <m:e>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𝑒</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sup>
                        </m:sSup>
                      </m:e>
                    </m:nary>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Esta fórmula es útil para calcular fuerzas entrópicas en sistemas microscópicos.</a:t>
                </a:r>
              </a:p>
            </p:txBody>
          </p:sp>
        </mc:Choice>
        <mc:Fallback xmlns="">
          <p:sp>
            <p:nvSpPr>
              <p:cNvPr id="3" name="Marcador de contenido 2">
                <a:extLst>
                  <a:ext uri="{FF2B5EF4-FFF2-40B4-BE49-F238E27FC236}">
                    <a16:creationId xmlns:a16="http://schemas.microsoft.com/office/drawing/2014/main" id="{A031313A-E16D-BDF5-80DB-35037305DCB3}"/>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es-ES">
                    <a:noFill/>
                  </a:rPr>
                  <a:t> </a:t>
                </a:r>
              </a:p>
            </p:txBody>
          </p:sp>
        </mc:Fallback>
      </mc:AlternateContent>
      <p:pic>
        <p:nvPicPr>
          <p:cNvPr id="6" name="Marcador de contenido 5" descr="Una luz en el espacio&#10;&#10;Descripción generada automáticamente con confianza media">
            <a:extLst>
              <a:ext uri="{FF2B5EF4-FFF2-40B4-BE49-F238E27FC236}">
                <a16:creationId xmlns:a16="http://schemas.microsoft.com/office/drawing/2014/main" id="{F064AFCA-77EF-7396-B6FF-D912321232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399784762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1F1F1-EF43-3A19-8B78-94CD922A4BDD}"/>
              </a:ext>
            </a:extLst>
          </p:cNvPr>
          <p:cNvSpPr>
            <a:spLocks noGrp="1"/>
          </p:cNvSpPr>
          <p:nvPr>
            <p:ph type="title"/>
          </p:nvPr>
        </p:nvSpPr>
        <p:spPr/>
        <p:txBody>
          <a:bodyPr/>
          <a:lstStyle/>
          <a:p>
            <a:r>
              <a:rPr lang="es-ES" dirty="0"/>
              <a:t>Energía libre</a:t>
            </a:r>
          </a:p>
        </p:txBody>
      </p:sp>
      <p:sp>
        <p:nvSpPr>
          <p:cNvPr id="3" name="Marcador de contenido 2">
            <a:extLst>
              <a:ext uri="{FF2B5EF4-FFF2-40B4-BE49-F238E27FC236}">
                <a16:creationId xmlns:a16="http://schemas.microsoft.com/office/drawing/2014/main" id="{A031313A-E16D-BDF5-80DB-35037305DCB3}"/>
              </a:ext>
            </a:extLst>
          </p:cNvPr>
          <p:cNvSpPr>
            <a:spLocks noGrp="1"/>
          </p:cNvSpPr>
          <p:nvPr>
            <p:ph sz="half" idx="1"/>
          </p:nvPr>
        </p:nvSpPr>
        <p:spPr/>
        <p:txBody>
          <a:bodyPr>
            <a:normAutofit fontScale="85000" lnSpcReduction="10000"/>
          </a:bodyPr>
          <a:lstStyle/>
          <a:p>
            <a:pPr marL="342900" lvl="0" indent="-342900">
              <a:lnSpc>
                <a:spcPct val="107000"/>
              </a:lnSpc>
              <a:spcAft>
                <a:spcPts val="800"/>
              </a:spcAft>
              <a:buSzPts val="1000"/>
              <a:buFont typeface="Symbol" panose="05050102010706020507" pitchFamily="18" charset="2"/>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Aunque las fluctuaciones a nivel molecular son grandes, el comportamiento promedio sigue reglas bien definidas.</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Este principio es fundamental para entender fenómenos como la unión de ligandos a proteínas y el equilibrio conformacional.</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Aunque las fluctuaciones a nivel molecular son grandes, el comportamiento promedio sigue reglas bien definidas.</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Este principio es fundamental para entender fenómenos como la unión de ligandos a proteínas y el equilibrio conformacional.</a:t>
            </a:r>
          </a:p>
        </p:txBody>
      </p:sp>
      <p:pic>
        <p:nvPicPr>
          <p:cNvPr id="6" name="Marcador de contenido 5" descr="Una luz en el espacio&#10;&#10;Descripción generada automáticamente con confianza media">
            <a:extLst>
              <a:ext uri="{FF2B5EF4-FFF2-40B4-BE49-F238E27FC236}">
                <a16:creationId xmlns:a16="http://schemas.microsoft.com/office/drawing/2014/main" id="{F064AFCA-77EF-7396-B6FF-D9123212325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31700644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D2CCD-BA2E-3545-6AA5-A2BE207A6F3E}"/>
              </a:ext>
            </a:extLst>
          </p:cNvPr>
          <p:cNvSpPr>
            <a:spLocks noGrp="1"/>
          </p:cNvSpPr>
          <p:nvPr>
            <p:ph type="title"/>
          </p:nvPr>
        </p:nvSpPr>
        <p:spPr/>
        <p:txBody>
          <a:bodyPr/>
          <a:lstStyle/>
          <a:p>
            <a:r>
              <a:rPr lang="es-ES" dirty="0"/>
              <a:t>¿Cómo se mide el desorden?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2AB046F-1822-5F89-9C2E-AED8CE3FD063}"/>
                  </a:ext>
                </a:extLst>
              </p:cNvPr>
              <p:cNvSpPr>
                <a:spLocks noGrp="1"/>
              </p:cNvSpPr>
              <p:nvPr>
                <p:ph idx="1"/>
              </p:nvPr>
            </p:nvSpPr>
            <p:spPr/>
            <p:txBody>
              <a:bodyPr>
                <a:normAutofit/>
              </a:bodyPr>
              <a:lstStyle/>
              <a:p>
                <a:r>
                  <a:rPr lang="es-ES" dirty="0"/>
                  <a:t>Formula de </a:t>
                </a:r>
                <a:r>
                  <a:rPr lang="es-ES" dirty="0" err="1"/>
                  <a:t>Shanon</a:t>
                </a:r>
                <a:r>
                  <a:rPr lang="es-ES" dirty="0"/>
                  <a:t>.</a:t>
                </a:r>
              </a:p>
              <a:p>
                <a:pPr marL="0" indent="0">
                  <a:buNone/>
                </a:pPr>
                <a14:m>
                  <m:oMathPara xmlns:m="http://schemas.openxmlformats.org/officeDocument/2006/math">
                    <m:oMathParaPr>
                      <m:jc m:val="centerGroup"/>
                    </m:oMathParaPr>
                    <m:oMath xmlns:m="http://schemas.openxmlformats.org/officeDocument/2006/math">
                      <m:f>
                        <m:fPr>
                          <m:ctrlPr>
                            <a:rPr lang="es-ES" i="1" smtClean="0">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𝐼</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𝑁</m:t>
                          </m:r>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𝐾</m:t>
                      </m:r>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ctrlPr>
                            <a:rPr lang="es-ES" i="1">
                              <a:effectLst/>
                              <a:latin typeface="Cambria Math" panose="02040503050406030204" pitchFamily="18" charset="0"/>
                            </a:rPr>
                          </m:ctrlPr>
                        </m:naryPr>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𝑗</m:t>
                          </m:r>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s-ES" sz="18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s-ES" sz="1800">
                              <a:effectLst/>
                              <a:latin typeface="Cambria Math" panose="02040503050406030204" pitchFamily="18" charset="0"/>
                              <a:ea typeface="Calibri" panose="020F0502020204030204" pitchFamily="34" charset="0"/>
                              <a:cs typeface="Times New Roman" panose="02020603050405020304" pitchFamily="18" charset="0"/>
                            </a:rPr>
                            <m:t>ln</m:t>
                          </m:r>
                          <m:r>
                            <a:rPr lang="es-ES" sz="18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e>
                      </m:nary>
                    </m:oMath>
                  </m:oMathPara>
                </a14:m>
                <a:endParaRPr lang="es-ES" dirty="0"/>
              </a:p>
              <a:p>
                <a14:m>
                  <m:oMath xmlns:m="http://schemas.openxmlformats.org/officeDocument/2006/math">
                    <m:r>
                      <a:rPr lang="es-ES" sz="1900" i="1">
                        <a:latin typeface="Cambria Math" panose="02040503050406030204" pitchFamily="18" charset="0"/>
                      </a:rPr>
                      <m:t>𝐼</m:t>
                    </m:r>
                    <m:r>
                      <a:rPr lang="es-ES" sz="1900" i="1">
                        <a:latin typeface="Cambria Math" panose="02040503050406030204" pitchFamily="18" charset="0"/>
                      </a:rPr>
                      <m:t>→ </m:t>
                    </m:r>
                  </m:oMath>
                </a14:m>
                <a:r>
                  <a:rPr lang="es-ES" sz="1900" dirty="0"/>
                  <a:t>Cantidad de desorden (entropía) de una secuencia de eventos. Se mide en bits cuando la base del logaritmo es 2 o en </a:t>
                </a:r>
                <a:r>
                  <a:rPr lang="es-ES" sz="1900" dirty="0" err="1"/>
                  <a:t>nats</a:t>
                </a:r>
                <a:r>
                  <a:rPr lang="es-ES" sz="1900" dirty="0"/>
                  <a:t> cuando es el logaritmo natural (base e). </a:t>
                </a:r>
                <a14:m>
                  <m:oMath xmlns:m="http://schemas.openxmlformats.org/officeDocument/2006/math">
                    <m:r>
                      <a:rPr lang="es-ES" sz="1900" i="1">
                        <a:latin typeface="Cambria Math" panose="02040503050406030204" pitchFamily="18" charset="0"/>
                      </a:rPr>
                      <m:t>𝐼</m:t>
                    </m:r>
                  </m:oMath>
                </a14:m>
                <a:r>
                  <a:rPr lang="es-ES" sz="1900" dirty="0"/>
                  <a:t> representa el número total de bits necesarios para codificar la secuencia de eventos.</a:t>
                </a:r>
              </a:p>
              <a:p>
                <a14:m>
                  <m:oMath xmlns:m="http://schemas.openxmlformats.org/officeDocument/2006/math">
                    <m:r>
                      <a:rPr lang="es-ES" sz="1900" i="1">
                        <a:latin typeface="Cambria Math" panose="02040503050406030204" pitchFamily="18" charset="0"/>
                      </a:rPr>
                      <m:t>𝑁</m:t>
                    </m:r>
                    <m:r>
                      <a:rPr lang="es-ES" sz="1900" i="1">
                        <a:latin typeface="Cambria Math" panose="02040503050406030204" pitchFamily="18" charset="0"/>
                      </a:rPr>
                      <m:t>→ </m:t>
                    </m:r>
                  </m:oMath>
                </a14:m>
                <a:r>
                  <a:rPr lang="es-ES" sz="1900" dirty="0"/>
                  <a:t>Longitud de la secuencia de eventos, es decir, el número total de eventos en la secuencia. Por ejemplo, si estamos considerando lanzamientos de una moneda, </a:t>
                </a:r>
                <a14:m>
                  <m:oMath xmlns:m="http://schemas.openxmlformats.org/officeDocument/2006/math">
                    <m:r>
                      <a:rPr lang="es-ES" sz="1900" i="1">
                        <a:latin typeface="Cambria Math" panose="02040503050406030204" pitchFamily="18" charset="0"/>
                      </a:rPr>
                      <m:t>𝑁</m:t>
                    </m:r>
                  </m:oMath>
                </a14:m>
                <a:r>
                  <a:rPr lang="es-ES" sz="1900" dirty="0"/>
                  <a:t> sería el número de lanzamientos.</a:t>
                </a:r>
              </a:p>
              <a:p>
                <a14:m>
                  <m:oMath xmlns:m="http://schemas.openxmlformats.org/officeDocument/2006/math">
                    <m:sSub>
                      <m:sSubPr>
                        <m:ctrlPr>
                          <a:rPr lang="es-ES" sz="1900" i="1">
                            <a:latin typeface="Cambria Math" panose="02040503050406030204" pitchFamily="18" charset="0"/>
                          </a:rPr>
                        </m:ctrlPr>
                      </m:sSubPr>
                      <m:e>
                        <m:r>
                          <a:rPr lang="es-ES" sz="1900" i="1">
                            <a:latin typeface="Cambria Math" panose="02040503050406030204" pitchFamily="18" charset="0"/>
                          </a:rPr>
                          <m:t>𝑃</m:t>
                        </m:r>
                      </m:e>
                      <m:sub>
                        <m:r>
                          <a:rPr lang="es-ES" sz="1900" i="1">
                            <a:latin typeface="Cambria Math" panose="02040503050406030204" pitchFamily="18" charset="0"/>
                          </a:rPr>
                          <m:t>𝑗</m:t>
                        </m:r>
                      </m:sub>
                    </m:sSub>
                    <m:r>
                      <a:rPr lang="es-ES" sz="1900" i="1">
                        <a:latin typeface="Cambria Math" panose="02040503050406030204" pitchFamily="18" charset="0"/>
                      </a:rPr>
                      <m:t>→</m:t>
                    </m:r>
                  </m:oMath>
                </a14:m>
                <a:r>
                  <a:rPr lang="es-ES" sz="1900" dirty="0"/>
                  <a:t> Probabilidad de que ocurra el j-</a:t>
                </a:r>
                <a:r>
                  <a:rPr lang="es-ES" sz="1900" dirty="0" err="1"/>
                  <a:t>ésimo</a:t>
                </a:r>
                <a:r>
                  <a:rPr lang="es-ES" sz="1900" dirty="0"/>
                  <a:t> evento en la secuencia. Si la probabilidad de cada evento es uniforme (por ejemplo, en un lanzamiento de moneda justo), cada </a:t>
                </a:r>
                <a14:m>
                  <m:oMath xmlns:m="http://schemas.openxmlformats.org/officeDocument/2006/math">
                    <m:sSub>
                      <m:sSubPr>
                        <m:ctrlPr>
                          <a:rPr lang="es-ES" sz="1900" i="1">
                            <a:latin typeface="Cambria Math" panose="02040503050406030204" pitchFamily="18" charset="0"/>
                          </a:rPr>
                        </m:ctrlPr>
                      </m:sSubPr>
                      <m:e>
                        <m:r>
                          <a:rPr lang="es-ES" sz="1900" i="1">
                            <a:latin typeface="Cambria Math" panose="02040503050406030204" pitchFamily="18" charset="0"/>
                          </a:rPr>
                          <m:t>𝑃</m:t>
                        </m:r>
                      </m:e>
                      <m:sub>
                        <m:r>
                          <a:rPr lang="es-ES" sz="1900" i="1">
                            <a:latin typeface="Cambria Math" panose="02040503050406030204" pitchFamily="18" charset="0"/>
                          </a:rPr>
                          <m:t>𝑗</m:t>
                        </m:r>
                      </m:sub>
                    </m:sSub>
                  </m:oMath>
                </a14:m>
                <a:r>
                  <a:rPr lang="es-ES" sz="1900" dirty="0"/>
                  <a:t> sería igual.</a:t>
                </a:r>
              </a:p>
              <a:p>
                <a:endParaRPr lang="es-ES" sz="1800" dirty="0"/>
              </a:p>
            </p:txBody>
          </p:sp>
        </mc:Choice>
        <mc:Fallback xmlns="">
          <p:sp>
            <p:nvSpPr>
              <p:cNvPr id="3" name="Marcador de contenido 2">
                <a:extLst>
                  <a:ext uri="{FF2B5EF4-FFF2-40B4-BE49-F238E27FC236}">
                    <a16:creationId xmlns:a16="http://schemas.microsoft.com/office/drawing/2014/main" id="{52AB046F-1822-5F89-9C2E-AED8CE3FD063}"/>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95548767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1F1F1-EF43-3A19-8B78-94CD922A4BDD}"/>
              </a:ext>
            </a:extLst>
          </p:cNvPr>
          <p:cNvSpPr>
            <a:spLocks noGrp="1"/>
          </p:cNvSpPr>
          <p:nvPr>
            <p:ph type="title"/>
          </p:nvPr>
        </p:nvSpPr>
        <p:spPr/>
        <p:txBody>
          <a:bodyPr/>
          <a:lstStyle/>
          <a:p>
            <a:r>
              <a:rPr lang="es-ES" dirty="0"/>
              <a:t>Energía libre</a:t>
            </a:r>
          </a:p>
        </p:txBody>
      </p:sp>
      <p:sp>
        <p:nvSpPr>
          <p:cNvPr id="3" name="Marcador de contenido 2">
            <a:extLst>
              <a:ext uri="{FF2B5EF4-FFF2-40B4-BE49-F238E27FC236}">
                <a16:creationId xmlns:a16="http://schemas.microsoft.com/office/drawing/2014/main" id="{A031313A-E16D-BDF5-80DB-35037305DCB3}"/>
              </a:ext>
            </a:extLst>
          </p:cNvPr>
          <p:cNvSpPr>
            <a:spLocks noGrp="1"/>
          </p:cNvSpPr>
          <p:nvPr>
            <p:ph sz="half" idx="1"/>
          </p:nvPr>
        </p:nvSpPr>
        <p:spPr/>
        <p:txBody>
          <a:bodyPr>
            <a:normAutofit/>
          </a:bodyPr>
          <a:lstStyle/>
          <a:p>
            <a:pPr marL="342900" lvl="0" indent="-342900">
              <a:lnSpc>
                <a:spcPct val="107000"/>
              </a:lnSpc>
              <a:spcAft>
                <a:spcPts val="800"/>
              </a:spcAft>
              <a:buSzPts val="1000"/>
              <a:buFont typeface="Symbol" panose="05050102010706020507" pitchFamily="18" charset="2"/>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sistemas complejos con múltiples estados posibles, la energía libre es crucial para determinar la distribución de las poblaciones.</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Se analiza un sistema con dos estados principales, pero con características adicionales que afectan su comportamiento.</a:t>
            </a:r>
          </a:p>
        </p:txBody>
      </p:sp>
      <p:pic>
        <p:nvPicPr>
          <p:cNvPr id="6" name="Marcador de contenido 5" descr="Una luz en el espacio&#10;&#10;Descripción generada automáticamente con confianza media">
            <a:extLst>
              <a:ext uri="{FF2B5EF4-FFF2-40B4-BE49-F238E27FC236}">
                <a16:creationId xmlns:a16="http://schemas.microsoft.com/office/drawing/2014/main" id="{F064AFCA-77EF-7396-B6FF-D9123212325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2197516833"/>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1F1F1-EF43-3A19-8B78-94CD922A4BDD}"/>
              </a:ext>
            </a:extLst>
          </p:cNvPr>
          <p:cNvSpPr>
            <a:spLocks noGrp="1"/>
          </p:cNvSpPr>
          <p:nvPr>
            <p:ph type="title"/>
          </p:nvPr>
        </p:nvSpPr>
        <p:spPr/>
        <p:txBody>
          <a:bodyPr/>
          <a:lstStyle/>
          <a:p>
            <a:r>
              <a:rPr lang="es-ES" dirty="0"/>
              <a:t>Energía libre</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031313A-E16D-BDF5-80DB-35037305DCB3}"/>
                  </a:ext>
                </a:extLst>
              </p:cNvPr>
              <p:cNvSpPr>
                <a:spLocks noGrp="1"/>
              </p:cNvSpPr>
              <p:nvPr>
                <p:ph sz="half" idx="1"/>
              </p:nvPr>
            </p:nvSpPr>
            <p:spPr/>
            <p:txBody>
              <a:bodyPr>
                <a:normAutofit/>
              </a:bodyPr>
              <a:lstStyle/>
              <a:p>
                <a:pPr marL="342900" lvl="0" indent="-342900">
                  <a:lnSpc>
                    <a:spcPct val="107000"/>
                  </a:lnSpc>
                  <a:spcAft>
                    <a:spcPts val="800"/>
                  </a:spcAft>
                  <a:buSzPts val="1000"/>
                  <a:buFont typeface="Symbol" panose="05050102010706020507" pitchFamily="18" charset="2"/>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 población de cada estado está determinada por su energía libre relativa.</a:t>
                </a:r>
              </a:p>
              <a:p>
                <a:pPr marL="342900" lvl="0" indent="-342900">
                  <a:lnSpc>
                    <a:spcPct val="107000"/>
                  </a:lnSpc>
                  <a:spcAft>
                    <a:spcPts val="800"/>
                  </a:spcAft>
                  <a:buSzPts val="1000"/>
                  <a:buFont typeface="Symbol" panose="05050102010706020507" pitchFamily="18" charset="2"/>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 probabilidad de que el sistema esté en un estado</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viene dada por:</a:t>
                </a:r>
              </a:p>
              <a:p>
                <a:pPr>
                  <a:lnSpc>
                    <a:spcPct val="107000"/>
                  </a:lnSpc>
                  <a:spcAft>
                    <a:spcPts val="800"/>
                  </a:spcAft>
                </a:pP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𝑒</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Sub>
                              </m:num>
                              <m:den>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den>
                            </m:f>
                          </m:sup>
                        </m:sSup>
                      </m:num>
                      <m:den>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𝑍</m:t>
                        </m:r>
                      </m:den>
                    </m:f>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Donde </a:t>
                </a: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Sub>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es la energía libre del estado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𝑗</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y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𝑍</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es la función de partición.</a:t>
                </a:r>
              </a:p>
            </p:txBody>
          </p:sp>
        </mc:Choice>
        <mc:Fallback xmlns="">
          <p:sp>
            <p:nvSpPr>
              <p:cNvPr id="3" name="Marcador de contenido 2">
                <a:extLst>
                  <a:ext uri="{FF2B5EF4-FFF2-40B4-BE49-F238E27FC236}">
                    <a16:creationId xmlns:a16="http://schemas.microsoft.com/office/drawing/2014/main" id="{A031313A-E16D-BDF5-80DB-35037305DCB3}"/>
                  </a:ext>
                </a:extLst>
              </p:cNvPr>
              <p:cNvSpPr>
                <a:spLocks noGrp="1" noRot="1" noChangeAspect="1" noMove="1" noResize="1" noEditPoints="1" noAdjustHandles="1" noChangeArrowheads="1" noChangeShapeType="1" noTextEdit="1"/>
              </p:cNvSpPr>
              <p:nvPr>
                <p:ph sz="half" idx="1"/>
              </p:nvPr>
            </p:nvSpPr>
            <p:spPr>
              <a:blipFill>
                <a:blip r:embed="rId2"/>
                <a:stretch>
                  <a:fillRect r="-235" b="-420"/>
                </a:stretch>
              </a:blipFill>
            </p:spPr>
            <p:txBody>
              <a:bodyPr/>
              <a:lstStyle/>
              <a:p>
                <a:r>
                  <a:rPr lang="es-ES">
                    <a:noFill/>
                  </a:rPr>
                  <a:t> </a:t>
                </a:r>
              </a:p>
            </p:txBody>
          </p:sp>
        </mc:Fallback>
      </mc:AlternateContent>
      <p:pic>
        <p:nvPicPr>
          <p:cNvPr id="6" name="Marcador de contenido 5" descr="Una luz en el espacio&#10;&#10;Descripción generada automáticamente con confianza media">
            <a:extLst>
              <a:ext uri="{FF2B5EF4-FFF2-40B4-BE49-F238E27FC236}">
                <a16:creationId xmlns:a16="http://schemas.microsoft.com/office/drawing/2014/main" id="{F064AFCA-77EF-7396-B6FF-D912321232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362217713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1F1F1-EF43-3A19-8B78-94CD922A4BDD}"/>
              </a:ext>
            </a:extLst>
          </p:cNvPr>
          <p:cNvSpPr>
            <a:spLocks noGrp="1"/>
          </p:cNvSpPr>
          <p:nvPr>
            <p:ph type="title"/>
          </p:nvPr>
        </p:nvSpPr>
        <p:spPr/>
        <p:txBody>
          <a:bodyPr/>
          <a:lstStyle/>
          <a:p>
            <a:r>
              <a:rPr lang="es-ES" dirty="0"/>
              <a:t>Energía libre</a:t>
            </a:r>
          </a:p>
        </p:txBody>
      </p:sp>
      <p:sp>
        <p:nvSpPr>
          <p:cNvPr id="3" name="Marcador de contenido 2">
            <a:extLst>
              <a:ext uri="{FF2B5EF4-FFF2-40B4-BE49-F238E27FC236}">
                <a16:creationId xmlns:a16="http://schemas.microsoft.com/office/drawing/2014/main" id="{A031313A-E16D-BDF5-80DB-35037305DCB3}"/>
              </a:ext>
            </a:extLst>
          </p:cNvPr>
          <p:cNvSpPr>
            <a:spLocks noGrp="1"/>
          </p:cNvSpPr>
          <p:nvPr>
            <p:ph sz="half" idx="1"/>
          </p:nvPr>
        </p:nvSpPr>
        <p:spPr/>
        <p:txBody>
          <a:bodyPr>
            <a:normAutofit/>
          </a:bodyPr>
          <a:lstStyle/>
          <a:p>
            <a:pPr marL="342900" lvl="0" indent="-342900">
              <a:lnSpc>
                <a:spcPct val="107000"/>
              </a:lnSpc>
              <a:spcAft>
                <a:spcPts val="800"/>
              </a:spcAft>
              <a:buSzPts val="1000"/>
              <a:buFont typeface="Symbol" panose="05050102010706020507" pitchFamily="18" charset="2"/>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s-ES" sz="1800" kern="0" dirty="0">
                <a:effectLst/>
                <a:latin typeface="Times New Roman" panose="02020603050405020304" pitchFamily="18" charset="0"/>
                <a:ea typeface="Times New Roman" panose="02020603050405020304" pitchFamily="18" charset="0"/>
                <a:cs typeface="Times New Roman" panose="02020603050405020304" pitchFamily="18" charset="0"/>
              </a:rPr>
              <a:t>Este análisis es útil para estudiar proteínas con múltiples sitios de unión o estados conformacionales.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kern="0" dirty="0">
                <a:effectLst/>
                <a:latin typeface="Times New Roman" panose="02020603050405020304" pitchFamily="18" charset="0"/>
                <a:ea typeface="Times New Roman" panose="02020603050405020304" pitchFamily="18" charset="0"/>
                <a:cs typeface="Times New Roman" panose="02020603050405020304" pitchFamily="18" charset="0"/>
              </a:rPr>
              <a:t>También se aplica a sistemas donde se observan comportamientos cooperativos, como en la unión de oxígeno a la hemoglobina.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Marcador de contenido 5" descr="Una luz en el espacio&#10;&#10;Descripción generada automáticamente con confianza media">
            <a:extLst>
              <a:ext uri="{FF2B5EF4-FFF2-40B4-BE49-F238E27FC236}">
                <a16:creationId xmlns:a16="http://schemas.microsoft.com/office/drawing/2014/main" id="{F064AFCA-77EF-7396-B6FF-D9123212325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283144795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8BF66-F297-8D89-DBC2-97712A741B49}"/>
              </a:ext>
            </a:extLst>
          </p:cNvPr>
          <p:cNvSpPr>
            <a:spLocks noGrp="1"/>
          </p:cNvSpPr>
          <p:nvPr>
            <p:ph type="title"/>
          </p:nvPr>
        </p:nvSpPr>
        <p:spPr/>
        <p:txBody>
          <a:bodyPr/>
          <a:lstStyle/>
          <a:p>
            <a:r>
              <a:rPr lang="es-ES" dirty="0"/>
              <a:t>Fuerzas entrópicas</a:t>
            </a:r>
          </a:p>
        </p:txBody>
      </p:sp>
      <p:sp>
        <p:nvSpPr>
          <p:cNvPr id="3" name="Marcador de contenido 2">
            <a:extLst>
              <a:ext uri="{FF2B5EF4-FFF2-40B4-BE49-F238E27FC236}">
                <a16:creationId xmlns:a16="http://schemas.microsoft.com/office/drawing/2014/main" id="{B001AE5A-F7F3-8265-604D-A24C6381923A}"/>
              </a:ext>
            </a:extLst>
          </p:cNvPr>
          <p:cNvSpPr>
            <a:spLocks noGrp="1"/>
          </p:cNvSpPr>
          <p:nvPr>
            <p:ph idx="1"/>
          </p:nvPr>
        </p:nvSpPr>
        <p:spPr/>
        <p:txBody>
          <a:bodyPr/>
          <a:lstStyle/>
          <a:p>
            <a:endParaRPr lang="es-ES" dirty="0"/>
          </a:p>
          <a:p>
            <a:r>
              <a:rPr lang="es-ES" dirty="0"/>
              <a:t>¿Qué mantiene a las células llenas de fluido?</a:t>
            </a:r>
          </a:p>
          <a:p>
            <a:endParaRPr lang="es-ES" dirty="0"/>
          </a:p>
          <a:p>
            <a:r>
              <a:rPr lang="es-ES" dirty="0"/>
              <a:t>¿Cómo puede una membrana empujar fluido contra un gradiente de presión?</a:t>
            </a:r>
          </a:p>
          <a:p>
            <a:endParaRPr lang="es-ES" dirty="0"/>
          </a:p>
          <a:p>
            <a:endParaRPr lang="es-ES" dirty="0"/>
          </a:p>
        </p:txBody>
      </p:sp>
    </p:spTree>
    <p:extLst>
      <p:ext uri="{BB962C8B-B14F-4D97-AF65-F5344CB8AC3E}">
        <p14:creationId xmlns:p14="http://schemas.microsoft.com/office/powerpoint/2010/main" val="209104228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F0B65-DF71-8169-1156-32A33373AECF}"/>
              </a:ext>
            </a:extLst>
          </p:cNvPr>
          <p:cNvSpPr>
            <a:spLocks noGrp="1"/>
          </p:cNvSpPr>
          <p:nvPr>
            <p:ph type="title"/>
          </p:nvPr>
        </p:nvSpPr>
        <p:spPr/>
        <p:txBody>
          <a:bodyPr/>
          <a:lstStyle/>
          <a:p>
            <a:r>
              <a:rPr lang="es-ES" dirty="0"/>
              <a:t>Presión osmótica</a:t>
            </a:r>
          </a:p>
        </p:txBody>
      </p:sp>
      <p:pic>
        <p:nvPicPr>
          <p:cNvPr id="5" name="Marcador de contenido 4" descr="Gráfico&#10;&#10;Descripción generada automáticamente">
            <a:extLst>
              <a:ext uri="{FF2B5EF4-FFF2-40B4-BE49-F238E27FC236}">
                <a16:creationId xmlns:a16="http://schemas.microsoft.com/office/drawing/2014/main" id="{B0C40231-CD93-CF6A-5E2C-73B870D599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307" y="1520825"/>
            <a:ext cx="6611385" cy="4972050"/>
          </a:xfrm>
        </p:spPr>
      </p:pic>
    </p:spTree>
    <p:extLst>
      <p:ext uri="{BB962C8B-B14F-4D97-AF65-F5344CB8AC3E}">
        <p14:creationId xmlns:p14="http://schemas.microsoft.com/office/powerpoint/2010/main" val="1119241328"/>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8D3E5-20F7-E22D-EEE0-9DE36C6C5537}"/>
              </a:ext>
            </a:extLst>
          </p:cNvPr>
          <p:cNvSpPr>
            <a:spLocks noGrp="1"/>
          </p:cNvSpPr>
          <p:nvPr>
            <p:ph type="title"/>
          </p:nvPr>
        </p:nvSpPr>
        <p:spPr/>
        <p:txBody>
          <a:bodyPr/>
          <a:lstStyle/>
          <a:p>
            <a:r>
              <a:rPr lang="es-ES" dirty="0"/>
              <a:t>Presión osmótica</a:t>
            </a:r>
          </a:p>
        </p:txBody>
      </p:sp>
      <p:sp>
        <p:nvSpPr>
          <p:cNvPr id="3" name="Marcador de contenido 2">
            <a:extLst>
              <a:ext uri="{FF2B5EF4-FFF2-40B4-BE49-F238E27FC236}">
                <a16:creationId xmlns:a16="http://schemas.microsoft.com/office/drawing/2014/main" id="{A5A81023-4A4E-67F8-E42C-7F9CE33BAE6A}"/>
              </a:ext>
            </a:extLst>
          </p:cNvPr>
          <p:cNvSpPr>
            <a:spLocks noGrp="1"/>
          </p:cNvSpPr>
          <p:nvPr>
            <p:ph sz="half" idx="1"/>
          </p:nvPr>
        </p:nvSpPr>
        <p:spPr/>
        <p:txBody>
          <a:bodyPr/>
          <a:lstStyle/>
          <a:p>
            <a:r>
              <a:rPr lang="es-ES" dirty="0"/>
              <a:t>La presión osmótica se puede estudiar en gran medida como un conjunto de partículas que se comportan como un gas ideal. </a:t>
            </a:r>
          </a:p>
        </p:txBody>
      </p:sp>
      <p:pic>
        <p:nvPicPr>
          <p:cNvPr id="6" name="Marcador de contenido 5">
            <a:extLst>
              <a:ext uri="{FF2B5EF4-FFF2-40B4-BE49-F238E27FC236}">
                <a16:creationId xmlns:a16="http://schemas.microsoft.com/office/drawing/2014/main" id="{11933824-9210-400A-9BD6-CC1C88F2079E}"/>
              </a:ext>
            </a:extLst>
          </p:cNvPr>
          <p:cNvPicPr>
            <a:picLocks noGrp="1" noChangeAspect="1"/>
          </p:cNvPicPr>
          <p:nvPr>
            <p:ph sz="half" idx="2"/>
          </p:nvPr>
        </p:nvPicPr>
        <p:blipFill>
          <a:blip r:embed="rId2"/>
          <a:stretch>
            <a:fillRect/>
          </a:stretch>
        </p:blipFill>
        <p:spPr>
          <a:xfrm>
            <a:off x="6172200" y="2288174"/>
            <a:ext cx="5181600" cy="3426239"/>
          </a:xfrm>
        </p:spPr>
      </p:pic>
    </p:spTree>
    <p:extLst>
      <p:ext uri="{BB962C8B-B14F-4D97-AF65-F5344CB8AC3E}">
        <p14:creationId xmlns:p14="http://schemas.microsoft.com/office/powerpoint/2010/main" val="136949874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8D3E5-20F7-E22D-EEE0-9DE36C6C5537}"/>
              </a:ext>
            </a:extLst>
          </p:cNvPr>
          <p:cNvSpPr>
            <a:spLocks noGrp="1"/>
          </p:cNvSpPr>
          <p:nvPr>
            <p:ph type="title"/>
          </p:nvPr>
        </p:nvSpPr>
        <p:spPr/>
        <p:txBody>
          <a:bodyPr/>
          <a:lstStyle/>
          <a:p>
            <a:r>
              <a:rPr lang="es-ES" dirty="0"/>
              <a:t>Presión osmótica</a:t>
            </a:r>
          </a:p>
        </p:txBody>
      </p:sp>
      <p:sp>
        <p:nvSpPr>
          <p:cNvPr id="3" name="Marcador de contenido 2">
            <a:extLst>
              <a:ext uri="{FF2B5EF4-FFF2-40B4-BE49-F238E27FC236}">
                <a16:creationId xmlns:a16="http://schemas.microsoft.com/office/drawing/2014/main" id="{A5A81023-4A4E-67F8-E42C-7F9CE33BAE6A}"/>
              </a:ext>
            </a:extLst>
          </p:cNvPr>
          <p:cNvSpPr>
            <a:spLocks noGrp="1"/>
          </p:cNvSpPr>
          <p:nvPr>
            <p:ph sz="half" idx="1"/>
          </p:nvPr>
        </p:nvSpPr>
        <p:spPr/>
        <p:txBody>
          <a:bodyPr>
            <a:normAutofit/>
          </a:bodyPr>
          <a:lstStyle/>
          <a:p>
            <a:r>
              <a:rPr lang="es-ES" sz="1800" dirty="0"/>
              <a:t>Esto es más complejo de demostrar, pero entendámoslo de la siguiente manera:</a:t>
            </a:r>
          </a:p>
          <a:p>
            <a:endParaRPr lang="es-ES" sz="1800" dirty="0"/>
          </a:p>
          <a:p>
            <a:r>
              <a:rPr lang="es-ES" sz="1800" dirty="0"/>
              <a:t>Las partículas diluidas no afectan a las propiedades del disolvente</a:t>
            </a:r>
          </a:p>
          <a:p>
            <a:endParaRPr lang="es-ES" sz="1800" dirty="0"/>
          </a:p>
          <a:p>
            <a:r>
              <a:rPr lang="es-ES" sz="1800" dirty="0"/>
              <a:t>Al tener una concentración baja se puede considerar que la interacción entre ellas es nula.</a:t>
            </a:r>
          </a:p>
          <a:p>
            <a:endParaRPr lang="es-ES" sz="1800" dirty="0"/>
          </a:p>
          <a:p>
            <a:endParaRPr lang="es-ES" sz="1800" dirty="0"/>
          </a:p>
        </p:txBody>
      </p:sp>
      <p:pic>
        <p:nvPicPr>
          <p:cNvPr id="8" name="Marcador de contenido 7" descr="Diagrama, Esquemático&#10;&#10;Descripción generada automáticamente">
            <a:extLst>
              <a:ext uri="{FF2B5EF4-FFF2-40B4-BE49-F238E27FC236}">
                <a16:creationId xmlns:a16="http://schemas.microsoft.com/office/drawing/2014/main" id="{15E70F8E-983C-AA24-59F5-679ACC3AC0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08100" y="365125"/>
            <a:ext cx="4493308" cy="6127750"/>
          </a:xfrm>
        </p:spPr>
      </p:pic>
    </p:spTree>
    <p:extLst>
      <p:ext uri="{BB962C8B-B14F-4D97-AF65-F5344CB8AC3E}">
        <p14:creationId xmlns:p14="http://schemas.microsoft.com/office/powerpoint/2010/main" val="270640397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8D3E5-20F7-E22D-EEE0-9DE36C6C5537}"/>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5A81023-4A4E-67F8-E42C-7F9CE33BAE6A}"/>
                  </a:ext>
                </a:extLst>
              </p:cNvPr>
              <p:cNvSpPr>
                <a:spLocks noGrp="1"/>
              </p:cNvSpPr>
              <p:nvPr>
                <p:ph sz="half" idx="1"/>
              </p:nvPr>
            </p:nvSpPr>
            <p:spPr>
              <a:xfrm>
                <a:off x="838200" y="1825624"/>
                <a:ext cx="5181600" cy="4566937"/>
              </a:xfrm>
            </p:spPr>
            <p:txBody>
              <a:bodyPr>
                <a:normAutofit fontScale="92500" lnSpcReduction="20000"/>
              </a:bodyPr>
              <a:lstStyle/>
              <a:p>
                <a:r>
                  <a:rPr lang="es-ES" sz="1900" dirty="0"/>
                  <a:t>Tenemos una  membrana semipermeable, donde las partículas de disolvente pueden pasar libremente, pero las de soluto no.</a:t>
                </a:r>
              </a:p>
              <a:p>
                <a:r>
                  <a:rPr lang="es-ES" sz="1900" dirty="0"/>
                  <a:t>La fuerza que hacen las partículas sobre la membrana sería:</a:t>
                </a:r>
              </a:p>
              <a:p>
                <a:endParaRPr lang="es-ES" sz="1900" dirty="0"/>
              </a:p>
              <a:p>
                <a:pPr marL="0" indent="0">
                  <a:buNone/>
                </a:pPr>
                <a14:m>
                  <m:oMathPara xmlns:m="http://schemas.openxmlformats.org/officeDocument/2006/math">
                    <m:oMathParaPr>
                      <m:jc m:val="centerGroup"/>
                    </m:oMathParaPr>
                    <m:oMath xmlns:m="http://schemas.openxmlformats.org/officeDocument/2006/math">
                      <m:sSub>
                        <m:sSubPr>
                          <m:ctrlPr>
                            <a:rPr lang="es-ES" sz="19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900" i="1" kern="100">
                              <a:effectLst/>
                              <a:latin typeface="Cambria Math" panose="02040503050406030204" pitchFamily="18" charset="0"/>
                              <a:ea typeface="Calibri" panose="020F0502020204030204" pitchFamily="34" charset="0"/>
                              <a:cs typeface="Times New Roman" panose="02020603050405020304" pitchFamily="18" charset="0"/>
                            </a:rPr>
                            <m:t>𝑝</m:t>
                          </m:r>
                        </m:e>
                        <m:sub>
                          <m:r>
                            <a:rPr lang="es-ES" sz="1900" i="1" kern="100">
                              <a:effectLst/>
                              <a:latin typeface="Cambria Math" panose="02040503050406030204" pitchFamily="18" charset="0"/>
                              <a:ea typeface="Calibri" panose="020F0502020204030204" pitchFamily="34" charset="0"/>
                              <a:cs typeface="Times New Roman" panose="02020603050405020304" pitchFamily="18" charset="0"/>
                            </a:rPr>
                            <m:t>𝑒𝑞𝑢𝑖𝑙</m:t>
                          </m:r>
                        </m:sub>
                      </m:sSub>
                      <m:r>
                        <a:rPr lang="es-ES" sz="19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900" i="1" kern="100">
                          <a:effectLst/>
                          <a:latin typeface="Cambria Math" panose="02040503050406030204" pitchFamily="18" charset="0"/>
                          <a:ea typeface="Calibri" panose="020F0502020204030204" pitchFamily="34" charset="0"/>
                          <a:cs typeface="Times New Roman" panose="02020603050405020304" pitchFamily="18" charset="0"/>
                        </a:rPr>
                        <m:t>𝑐</m:t>
                      </m:r>
                      <m:r>
                        <a:rPr lang="es-ES" sz="19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ES" sz="19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9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9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900" i="1" kern="100">
                          <a:effectLst/>
                          <a:latin typeface="Cambria Math" panose="02040503050406030204" pitchFamily="18" charset="0"/>
                          <a:ea typeface="Calibri" panose="020F0502020204030204" pitchFamily="34" charset="0"/>
                          <a:cs typeface="Times New Roman" panose="02020603050405020304" pitchFamily="18" charset="0"/>
                        </a:rPr>
                        <m:t> </m:t>
                      </m:r>
                      <m:r>
                        <a:rPr lang="es-ES" sz="1900" i="1" kern="100">
                          <a:effectLst/>
                          <a:latin typeface="Cambria Math" panose="02040503050406030204" pitchFamily="18" charset="0"/>
                          <a:ea typeface="Calibri" panose="020F0502020204030204" pitchFamily="34" charset="0"/>
                          <a:cs typeface="Times New Roman" panose="02020603050405020304" pitchFamily="18" charset="0"/>
                        </a:rPr>
                        <m:t>𝑇</m:t>
                      </m:r>
                    </m:oMath>
                  </m:oMathPara>
                </a14:m>
                <a:endParaRPr lang="es-ES" sz="19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900" kern="100" dirty="0">
                    <a:effectLst/>
                    <a:latin typeface="Calibri" panose="020F0502020204030204" pitchFamily="34" charset="0"/>
                    <a:ea typeface="Times New Roman" panose="02020603050405020304" pitchFamily="18" charset="0"/>
                    <a:cs typeface="Times New Roman" panose="02020603050405020304" pitchFamily="18" charset="0"/>
                  </a:rPr>
                  <a:t>Siendo </a:t>
                </a:r>
                <a14:m>
                  <m:oMath xmlns:m="http://schemas.openxmlformats.org/officeDocument/2006/math">
                    <m:r>
                      <a:rPr lang="es-ES" sz="1900" i="1" kern="100">
                        <a:effectLst/>
                        <a:latin typeface="Cambria Math" panose="02040503050406030204" pitchFamily="18" charset="0"/>
                        <a:ea typeface="Times New Roman" panose="02020603050405020304" pitchFamily="18" charset="0"/>
                        <a:cs typeface="Times New Roman" panose="02020603050405020304" pitchFamily="18" charset="0"/>
                      </a:rPr>
                      <m:t>𝑐</m:t>
                    </m:r>
                    <m:r>
                      <a:rPr lang="es-ES" sz="19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9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900" i="1" kern="100">
                            <a:effectLst/>
                            <a:latin typeface="Cambria Math" panose="02040503050406030204" pitchFamily="18" charset="0"/>
                            <a:ea typeface="Times New Roman" panose="02020603050405020304" pitchFamily="18" charset="0"/>
                            <a:cs typeface="Times New Roman" panose="02020603050405020304" pitchFamily="18" charset="0"/>
                          </a:rPr>
                          <m:t>𝑁</m:t>
                        </m:r>
                      </m:num>
                      <m:den>
                        <m:r>
                          <a:rPr lang="es-ES" sz="1900" i="1" kern="100">
                            <a:effectLst/>
                            <a:latin typeface="Cambria Math" panose="02040503050406030204" pitchFamily="18" charset="0"/>
                            <a:ea typeface="Times New Roman" panose="02020603050405020304" pitchFamily="18" charset="0"/>
                            <a:cs typeface="Times New Roman" panose="02020603050405020304" pitchFamily="18" charset="0"/>
                          </a:rPr>
                          <m:t>𝑉</m:t>
                        </m:r>
                      </m:den>
                    </m:f>
                  </m:oMath>
                </a14:m>
                <a:r>
                  <a:rPr lang="es-ES" sz="1900" kern="100" dirty="0">
                    <a:effectLst/>
                    <a:latin typeface="Calibri" panose="020F0502020204030204" pitchFamily="34" charset="0"/>
                    <a:ea typeface="Times New Roman" panose="02020603050405020304" pitchFamily="18" charset="0"/>
                    <a:cs typeface="Times New Roman" panose="02020603050405020304" pitchFamily="18" charset="0"/>
                  </a:rPr>
                  <a:t> la concentración de partículas de soluto</a:t>
                </a:r>
                <a:endParaRPr lang="es-ES" sz="19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900" dirty="0"/>
              </a:p>
              <a:p>
                <a:r>
                  <a:rPr lang="es-ES" sz="1900" dirty="0"/>
                  <a:t>Esta es la conocida como relación de </a:t>
                </a:r>
                <a:r>
                  <a:rPr lang="es-ES" sz="1900" dirty="0" err="1"/>
                  <a:t>Van´t</a:t>
                </a:r>
                <a:r>
                  <a:rPr lang="es-ES" sz="1900" dirty="0"/>
                  <a:t> </a:t>
                </a:r>
                <a:r>
                  <a:rPr lang="es-ES" sz="1900" dirty="0" err="1"/>
                  <a:t>Hoff</a:t>
                </a:r>
                <a:endParaRPr lang="es-ES" sz="1900" dirty="0"/>
              </a:p>
              <a:p>
                <a:endParaRPr lang="es-ES" sz="1900" dirty="0"/>
              </a:p>
              <a:p>
                <a:r>
                  <a:rPr lang="es-ES" sz="1900" dirty="0"/>
                  <a:t>Se puede explicar desde un punto de vista termodinámico, pero es más complejo de demostrar.</a:t>
                </a:r>
              </a:p>
              <a:p>
                <a:endParaRPr lang="es-ES" sz="1800" dirty="0"/>
              </a:p>
              <a:p>
                <a:endParaRPr lang="es-ES" sz="1800" dirty="0"/>
              </a:p>
              <a:p>
                <a:endParaRPr lang="es-ES" sz="1800" dirty="0"/>
              </a:p>
            </p:txBody>
          </p:sp>
        </mc:Choice>
        <mc:Fallback xmlns="">
          <p:sp>
            <p:nvSpPr>
              <p:cNvPr id="3" name="Marcador de contenido 2">
                <a:extLst>
                  <a:ext uri="{FF2B5EF4-FFF2-40B4-BE49-F238E27FC236}">
                    <a16:creationId xmlns:a16="http://schemas.microsoft.com/office/drawing/2014/main" id="{A5A81023-4A4E-67F8-E42C-7F9CE33BAE6A}"/>
                  </a:ext>
                </a:extLst>
              </p:cNvPr>
              <p:cNvSpPr>
                <a:spLocks noGrp="1" noRot="1" noChangeAspect="1" noMove="1" noResize="1" noEditPoints="1" noAdjustHandles="1" noChangeArrowheads="1" noChangeShapeType="1" noTextEdit="1"/>
              </p:cNvSpPr>
              <p:nvPr>
                <p:ph sz="half" idx="1"/>
              </p:nvPr>
            </p:nvSpPr>
            <p:spPr>
              <a:xfrm>
                <a:off x="838200" y="1825624"/>
                <a:ext cx="5181600" cy="4566937"/>
              </a:xfrm>
              <a:blipFill>
                <a:blip r:embed="rId2"/>
                <a:stretch>
                  <a:fillRect l="-824" t="-2000" r="-588"/>
                </a:stretch>
              </a:blipFill>
            </p:spPr>
            <p:txBody>
              <a:bodyPr/>
              <a:lstStyle/>
              <a:p>
                <a:r>
                  <a:rPr lang="es-ES">
                    <a:noFill/>
                  </a:rPr>
                  <a:t> </a:t>
                </a:r>
              </a:p>
            </p:txBody>
          </p:sp>
        </mc:Fallback>
      </mc:AlternateContent>
      <p:pic>
        <p:nvPicPr>
          <p:cNvPr id="8" name="Marcador de contenido 7" descr="Diagrama, Esquemático&#10;&#10;Descripción generada automáticamente">
            <a:extLst>
              <a:ext uri="{FF2B5EF4-FFF2-40B4-BE49-F238E27FC236}">
                <a16:creationId xmlns:a16="http://schemas.microsoft.com/office/drawing/2014/main" id="{15E70F8E-983C-AA24-59F5-679ACC3AC08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08100" y="365125"/>
            <a:ext cx="4493308" cy="6127750"/>
          </a:xfrm>
        </p:spPr>
      </p:pic>
    </p:spTree>
    <p:extLst>
      <p:ext uri="{BB962C8B-B14F-4D97-AF65-F5344CB8AC3E}">
        <p14:creationId xmlns:p14="http://schemas.microsoft.com/office/powerpoint/2010/main" val="285107007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p:txBody>
              <a:bodyPr/>
              <a:lstStyle/>
              <a:p>
                <a:r>
                  <a:rPr lang="es-ES" dirty="0"/>
                  <a:t>Presión osmótica en una célula</a:t>
                </a:r>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Supongamos que una célula tiene proteínas globulares en su interior, esferas de tamaño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𝑟</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=10</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𝑛𝑚</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que ocupan el 30% del volumen de la célula</a:t>
                </a:r>
                <a:r>
                  <a:rPr lang="es-ES" sz="1800" kern="100" dirty="0">
                    <a:latin typeface="Calibri" panose="020F0502020204030204" pitchFamily="34" charset="0"/>
                    <a:ea typeface="Times New Roman" panose="02020603050405020304" pitchFamily="18" charset="0"/>
                    <a:cs typeface="Times New Roman" panose="02020603050405020304" pitchFamily="18" charset="0"/>
                  </a:rPr>
                  <a:t> ¿</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Cuál es la presión osmótica que sufre la célula?</a:t>
                </a:r>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Fórmula de la presión osmótica:</a:t>
                </a:r>
              </a:p>
              <a:p>
                <a:pPr marL="0" indent="0">
                  <a:lnSpc>
                    <a:spcPct val="107000"/>
                  </a:lnSpc>
                  <a:spcAft>
                    <a:spcPts val="800"/>
                  </a:spcAft>
                  <a:buNone/>
                  <a:tabLst>
                    <a:tab pos="457200" algn="l"/>
                  </a:tabLst>
                </a:pPr>
                <a14:m>
                  <m:oMathPara xmlns:m="http://schemas.openxmlformats.org/officeDocument/2006/math">
                    <m:oMathParaPr>
                      <m:jc m:val="centerGroup"/>
                    </m:oMathParaPr>
                    <m:oMath xmlns:m="http://schemas.openxmlformats.org/officeDocument/2006/math">
                      <m:sSub>
                        <m:sSubPr>
                          <m:ctrlP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𝑝</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𝑒𝑞𝑢𝑖𝑙</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𝑐</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641124"/>
            <a:ext cx="5181600" cy="2720340"/>
          </a:xfrm>
        </p:spPr>
      </p:pic>
    </p:spTree>
    <p:extLst>
      <p:ext uri="{BB962C8B-B14F-4D97-AF65-F5344CB8AC3E}">
        <p14:creationId xmlns:p14="http://schemas.microsoft.com/office/powerpoint/2010/main" val="1799336733"/>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200" y="1825624"/>
                <a:ext cx="5181600" cy="5032375"/>
              </a:xfrm>
            </p:spPr>
            <p:txBody>
              <a:bodyPr>
                <a:normAutofit/>
              </a:bodyPr>
              <a:lstStyle/>
              <a:p>
                <a:r>
                  <a:rPr lang="es-ES" dirty="0"/>
                  <a:t>Presión osmótica en una célula</a:t>
                </a:r>
              </a:p>
              <a:p>
                <a:endParaRPr lang="es-ES" sz="1800" dirty="0"/>
              </a:p>
              <a:p>
                <a:r>
                  <a:rPr lang="es-ES" sz="1800" b="0" i="0" dirty="0">
                    <a:latin typeface="Cambria Math" panose="02040503050406030204" pitchFamily="18" charset="0"/>
                  </a:rPr>
                  <a:t>Hemos de calcular la concentración:</a:t>
                </a:r>
              </a:p>
              <a:p>
                <a:pPr marL="0" indent="0">
                  <a:buNone/>
                </a:pPr>
                <a:endParaRPr lang="es-ES" sz="1800" i="1" dirty="0"/>
              </a:p>
              <a:p>
                <a:pPr marL="0" indent="0">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𝑐</m:t>
                      </m:r>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𝑁</m:t>
                          </m:r>
                        </m:num>
                        <m:den>
                          <m:r>
                            <a:rPr lang="es-ES" sz="1800" i="1">
                              <a:latin typeface="Cambria Math" panose="02040503050406030204" pitchFamily="18" charset="0"/>
                            </a:rPr>
                            <m:t>𝑉</m:t>
                          </m:r>
                        </m:den>
                      </m:f>
                    </m:oMath>
                  </m:oMathPara>
                </a14:m>
                <a:endParaRPr lang="es-ES" sz="1800" dirty="0"/>
              </a:p>
              <a:p>
                <a:endParaRPr lang="es-ES" sz="1800" b="0" i="0" dirty="0">
                  <a:latin typeface="Cambria Math" panose="02040503050406030204" pitchFamily="18" charset="0"/>
                </a:endParaRPr>
              </a:p>
              <a:p>
                <a14:m>
                  <m:oMath xmlns:m="http://schemas.openxmlformats.org/officeDocument/2006/math">
                    <m:r>
                      <m:rPr>
                        <m:sty m:val="p"/>
                      </m:rPr>
                      <a:rPr lang="es-ES" sz="1800" b="0" i="0" smtClean="0">
                        <a:latin typeface="Cambria Math" panose="02040503050406030204" pitchFamily="18" charset="0"/>
                      </a:rPr>
                      <m:t>Calculemos</m:t>
                    </m:r>
                    <m:r>
                      <a:rPr lang="es-ES" sz="1800" b="0" i="0" smtClean="0">
                        <a:latin typeface="Cambria Math" panose="02040503050406030204" pitchFamily="18" charset="0"/>
                      </a:rPr>
                      <m:t> </m:t>
                    </m:r>
                    <m:r>
                      <m:rPr>
                        <m:sty m:val="p"/>
                      </m:rPr>
                      <a:rPr lang="es-ES" sz="1800" b="0" i="0" smtClean="0">
                        <a:latin typeface="Cambria Math" panose="02040503050406030204" pitchFamily="18" charset="0"/>
                      </a:rPr>
                      <m:t>el</m:t>
                    </m:r>
                    <m:r>
                      <a:rPr lang="es-ES" sz="1800" b="0" i="0" smtClean="0">
                        <a:latin typeface="Cambria Math" panose="02040503050406030204" pitchFamily="18" charset="0"/>
                      </a:rPr>
                      <m:t> </m:t>
                    </m:r>
                    <m:r>
                      <m:rPr>
                        <m:sty m:val="p"/>
                      </m:rPr>
                      <a:rPr lang="es-ES" sz="1800" b="0" i="0" smtClean="0">
                        <a:latin typeface="Cambria Math" panose="02040503050406030204" pitchFamily="18" charset="0"/>
                      </a:rPr>
                      <m:t>n</m:t>
                    </m:r>
                    <m:r>
                      <a:rPr lang="es-ES" sz="1800" b="0" i="0" smtClean="0">
                        <a:latin typeface="Cambria Math" panose="02040503050406030204" pitchFamily="18" charset="0"/>
                      </a:rPr>
                      <m:t>ú</m:t>
                    </m:r>
                    <m:r>
                      <m:rPr>
                        <m:sty m:val="p"/>
                      </m:rPr>
                      <a:rPr lang="es-ES" sz="1800" b="0" i="0" smtClean="0">
                        <a:latin typeface="Cambria Math" panose="02040503050406030204" pitchFamily="18" charset="0"/>
                      </a:rPr>
                      <m:t>mero</m:t>
                    </m:r>
                    <m:r>
                      <a:rPr lang="es-ES" sz="1800" b="0" i="0" smtClean="0">
                        <a:latin typeface="Cambria Math" panose="02040503050406030204" pitchFamily="18" charset="0"/>
                      </a:rPr>
                      <m:t> </m:t>
                    </m:r>
                    <m:r>
                      <m:rPr>
                        <m:sty m:val="p"/>
                      </m:rPr>
                      <a:rPr lang="es-ES" sz="1800" b="0" i="0" smtClean="0">
                        <a:latin typeface="Cambria Math" panose="02040503050406030204" pitchFamily="18" charset="0"/>
                      </a:rPr>
                      <m:t>de</m:t>
                    </m:r>
                    <m:r>
                      <a:rPr lang="es-ES" sz="1800" b="0" i="0" smtClean="0">
                        <a:latin typeface="Cambria Math" panose="02040503050406030204" pitchFamily="18" charset="0"/>
                      </a:rPr>
                      <m:t> </m:t>
                    </m:r>
                    <m:r>
                      <m:rPr>
                        <m:sty m:val="p"/>
                      </m:rPr>
                      <a:rPr lang="es-ES" sz="1800" b="0" i="0" smtClean="0">
                        <a:latin typeface="Cambria Math" panose="02040503050406030204" pitchFamily="18" charset="0"/>
                      </a:rPr>
                      <m:t>part</m:t>
                    </m:r>
                    <m:r>
                      <a:rPr lang="es-ES" sz="1800" b="0" i="0" smtClean="0">
                        <a:latin typeface="Cambria Math" panose="02040503050406030204" pitchFamily="18" charset="0"/>
                      </a:rPr>
                      <m:t>í</m:t>
                    </m:r>
                    <m:r>
                      <m:rPr>
                        <m:sty m:val="p"/>
                      </m:rPr>
                      <a:rPr lang="es-ES" sz="1800" b="0" i="0" smtClean="0">
                        <a:latin typeface="Cambria Math" panose="02040503050406030204" pitchFamily="18" charset="0"/>
                      </a:rPr>
                      <m:t>culas</m:t>
                    </m:r>
                    <m:r>
                      <a:rPr lang="es-ES" sz="1800" b="0" i="0" smtClean="0">
                        <a:latin typeface="Cambria Math" panose="02040503050406030204" pitchFamily="18" charset="0"/>
                      </a:rPr>
                      <m:t>:</m:t>
                    </m:r>
                  </m:oMath>
                </a14:m>
                <a:endParaRPr lang="es-ES" sz="1800" b="0" dirty="0">
                  <a:latin typeface="Calibri" panose="020F0502020204030204" pitchFamily="34" charset="0"/>
                  <a:cs typeface="Calibri" panose="020F0502020204030204" pitchFamily="34" charset="0"/>
                </a:endParaRPr>
              </a:p>
              <a:p>
                <a:pPr marL="0" indent="0">
                  <a:buNone/>
                </a:pPr>
                <a:endParaRPr lang="es-ES" sz="1800" b="0" dirty="0">
                  <a:latin typeface="Calibri" panose="020F0502020204030204" pitchFamily="34" charset="0"/>
                  <a:cs typeface="Calibri" panose="020F0502020204030204" pitchFamily="34" charset="0"/>
                </a:endParaRPr>
              </a:p>
              <a:p>
                <a:pPr marL="457200">
                  <a:lnSpc>
                    <a:spcPct val="107000"/>
                  </a:lnSpc>
                  <a:spcAft>
                    <a:spcPts val="800"/>
                  </a:spcAft>
                </a:pPr>
                <a14:m>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𝑁</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num>
                      <m:den>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𝑉</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𝑝𝑎𝑟𝑡</m:t>
                            </m:r>
                          </m:sub>
                        </m:sSub>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∗0.3=</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num>
                      <m:den>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−8</m:t>
                                    </m:r>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d>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p>
                        </m:sSup>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∗0.3</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∗7,2∗</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22</m:t>
                        </m:r>
                      </m:sup>
                    </m:sSup>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058"/>
                </a:stretch>
              </a:blipFill>
            </p:spPr>
            <p:txBody>
              <a:bodyPr/>
              <a:lstStyle/>
              <a:p>
                <a:r>
                  <a:rPr lang="es-ES">
                    <a:noFill/>
                  </a:rPr>
                  <a:t> </a:t>
                </a:r>
              </a:p>
            </p:txBody>
          </p:sp>
        </mc:Fallback>
      </mc:AlternateContent>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641124"/>
            <a:ext cx="5181600" cy="2720340"/>
          </a:xfrm>
        </p:spPr>
      </p:pic>
    </p:spTree>
    <p:extLst>
      <p:ext uri="{BB962C8B-B14F-4D97-AF65-F5344CB8AC3E}">
        <p14:creationId xmlns:p14="http://schemas.microsoft.com/office/powerpoint/2010/main" val="3855288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479DBC-02BD-3A42-D28B-4DD54B1B1681}"/>
              </a:ext>
            </a:extLst>
          </p:cNvPr>
          <p:cNvSpPr>
            <a:spLocks noGrp="1"/>
          </p:cNvSpPr>
          <p:nvPr>
            <p:ph type="title"/>
          </p:nvPr>
        </p:nvSpPr>
        <p:spPr/>
        <p:txBody>
          <a:bodyPr/>
          <a:lstStyle/>
          <a:p>
            <a:r>
              <a:rPr lang="es-ES" dirty="0"/>
              <a:t>¿Cómo se mide el desorden?</a:t>
            </a:r>
          </a:p>
        </p:txBody>
      </p:sp>
      <p:sp>
        <p:nvSpPr>
          <p:cNvPr id="3" name="Marcador de contenido 2">
            <a:extLst>
              <a:ext uri="{FF2B5EF4-FFF2-40B4-BE49-F238E27FC236}">
                <a16:creationId xmlns:a16="http://schemas.microsoft.com/office/drawing/2014/main" id="{5F6D0505-9430-173B-60E1-FB2A254A7341}"/>
              </a:ext>
            </a:extLst>
          </p:cNvPr>
          <p:cNvSpPr>
            <a:spLocks noGrp="1"/>
          </p:cNvSpPr>
          <p:nvPr>
            <p:ph idx="1"/>
          </p:nvPr>
        </p:nvSpPr>
        <p:spPr>
          <a:xfrm>
            <a:off x="838200" y="1825625"/>
            <a:ext cx="4657725" cy="4351338"/>
          </a:xfrm>
        </p:spPr>
        <p:txBody>
          <a:bodyPr>
            <a:normAutofit/>
          </a:bodyPr>
          <a:lstStyle/>
          <a:p>
            <a:r>
              <a:rPr lang="es-ES" b="1" dirty="0"/>
              <a:t>Ejemplo:</a:t>
            </a:r>
          </a:p>
          <a:p>
            <a:endParaRPr lang="es-ES" sz="3300" b="1" dirty="0"/>
          </a:p>
          <a:p>
            <a:r>
              <a:rPr lang="es-ES" sz="1800" dirty="0"/>
              <a:t>Supongamos que tenemos un sistema con una secuencia de 1000 lanzamientos de una moneda, vamos a calcular que longitud tendría un vector de datos en binario para poderlo representar:</a:t>
            </a:r>
          </a:p>
          <a:p>
            <a:endParaRPr lang="es-ES" dirty="0"/>
          </a:p>
        </p:txBody>
      </p:sp>
      <p:pic>
        <p:nvPicPr>
          <p:cNvPr id="4" name="Imagen 3" descr="Imagen en blanco y negro&#10;&#10;Descripción generada automáticamente con confianza media">
            <a:extLst>
              <a:ext uri="{FF2B5EF4-FFF2-40B4-BE49-F238E27FC236}">
                <a16:creationId xmlns:a16="http://schemas.microsoft.com/office/drawing/2014/main" id="{3D042102-93F2-8780-797E-0A0235FD3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310" y="1825625"/>
            <a:ext cx="5071490" cy="4351338"/>
          </a:xfrm>
          <a:prstGeom prst="roundRect">
            <a:avLst/>
          </a:prstGeom>
        </p:spPr>
      </p:pic>
    </p:spTree>
    <p:extLst>
      <p:ext uri="{BB962C8B-B14F-4D97-AF65-F5344CB8AC3E}">
        <p14:creationId xmlns:p14="http://schemas.microsoft.com/office/powerpoint/2010/main" val="176071237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200" y="1825624"/>
                <a:ext cx="5181600" cy="5032375"/>
              </a:xfrm>
            </p:spPr>
            <p:txBody>
              <a:bodyPr>
                <a:normAutofit/>
              </a:bodyPr>
              <a:lstStyle/>
              <a:p>
                <a:r>
                  <a:rPr lang="es-ES" dirty="0"/>
                  <a:t>Presión osmótica en una célula</a:t>
                </a:r>
              </a:p>
              <a:p>
                <a:endParaRPr lang="es-ES" sz="1800" dirty="0"/>
              </a:p>
              <a:p>
                <a:r>
                  <a:rPr lang="es-ES" sz="1800" b="0" i="0" dirty="0">
                    <a:latin typeface="Cambria Math" panose="02040503050406030204" pitchFamily="18" charset="0"/>
                  </a:rPr>
                  <a:t>Calculamos la concentración:</a:t>
                </a:r>
              </a:p>
              <a:p>
                <a:pPr marL="0" indent="0">
                  <a:buNone/>
                </a:pPr>
                <a:endParaRPr lang="es-ES" sz="1800" i="1" dirty="0"/>
              </a:p>
              <a:p>
                <a:pPr marL="0" indent="0">
                  <a:buNone/>
                </a:pPr>
                <a:endParaRPr lang="es-ES" sz="1800" i="1" dirty="0"/>
              </a:p>
              <a:p>
                <a:pPr marL="0" indent="0">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𝑐</m:t>
                      </m:r>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𝑁</m:t>
                          </m:r>
                        </m:num>
                        <m:den>
                          <m:r>
                            <a:rPr lang="es-ES" sz="1800" i="1">
                              <a:latin typeface="Cambria Math" panose="02040503050406030204" pitchFamily="18" charset="0"/>
                            </a:rPr>
                            <m:t>𝑉</m:t>
                          </m:r>
                        </m:den>
                      </m:f>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𝑉</m:t>
                          </m:r>
                          <m:r>
                            <a:rPr lang="es-ES" sz="1800" i="1">
                              <a:latin typeface="Cambria Math" panose="02040503050406030204" pitchFamily="18" charset="0"/>
                            </a:rPr>
                            <m:t>∗7,2∗</m:t>
                          </m:r>
                          <m:sSup>
                            <m:sSupPr>
                              <m:ctrlPr>
                                <a:rPr lang="es-ES" sz="1800" i="1">
                                  <a:latin typeface="Cambria Math" panose="02040503050406030204" pitchFamily="18" charset="0"/>
                                </a:rPr>
                              </m:ctrlPr>
                            </m:sSupPr>
                            <m:e>
                              <m:r>
                                <a:rPr lang="es-ES" sz="1800" i="1">
                                  <a:latin typeface="Cambria Math" panose="02040503050406030204" pitchFamily="18" charset="0"/>
                                </a:rPr>
                                <m:t>10</m:t>
                              </m:r>
                            </m:e>
                            <m:sup>
                              <m:r>
                                <a:rPr lang="es-ES" sz="1800" i="1">
                                  <a:latin typeface="Cambria Math" panose="02040503050406030204" pitchFamily="18" charset="0"/>
                                </a:rPr>
                                <m:t>22</m:t>
                              </m:r>
                            </m:sup>
                          </m:sSup>
                          <m:sSup>
                            <m:sSupPr>
                              <m:ctrlPr>
                                <a:rPr lang="es-ES" sz="1800" i="1">
                                  <a:latin typeface="Cambria Math" panose="02040503050406030204" pitchFamily="18" charset="0"/>
                                </a:rPr>
                              </m:ctrlPr>
                            </m:sSupPr>
                            <m:e>
                              <m:r>
                                <a:rPr lang="es-ES" sz="1800" i="1">
                                  <a:latin typeface="Cambria Math" panose="02040503050406030204" pitchFamily="18" charset="0"/>
                                </a:rPr>
                                <m:t>𝑚</m:t>
                              </m:r>
                            </m:e>
                            <m:sup>
                              <m:r>
                                <a:rPr lang="es-ES" sz="1800" i="1">
                                  <a:latin typeface="Cambria Math" panose="02040503050406030204" pitchFamily="18" charset="0"/>
                                </a:rPr>
                                <m:t>−3</m:t>
                              </m:r>
                            </m:sup>
                          </m:sSup>
                        </m:num>
                        <m:den>
                          <m:r>
                            <a:rPr lang="es-ES" sz="1800" i="1">
                              <a:latin typeface="Cambria Math" panose="02040503050406030204" pitchFamily="18" charset="0"/>
                            </a:rPr>
                            <m:t>𝑉</m:t>
                          </m:r>
                        </m:den>
                      </m:f>
                      <m:r>
                        <a:rPr lang="es-ES" sz="1800" i="1">
                          <a:latin typeface="Cambria Math" panose="02040503050406030204" pitchFamily="18" charset="0"/>
                        </a:rPr>
                        <m:t>=7.2∗</m:t>
                      </m:r>
                      <m:sSup>
                        <m:sSupPr>
                          <m:ctrlPr>
                            <a:rPr lang="es-ES" sz="1800" i="1">
                              <a:latin typeface="Cambria Math" panose="02040503050406030204" pitchFamily="18" charset="0"/>
                            </a:rPr>
                          </m:ctrlPr>
                        </m:sSupPr>
                        <m:e>
                          <m:r>
                            <a:rPr lang="es-ES" sz="1800" i="1">
                              <a:latin typeface="Cambria Math" panose="02040503050406030204" pitchFamily="18" charset="0"/>
                            </a:rPr>
                            <m:t>10</m:t>
                          </m:r>
                        </m:e>
                        <m:sup>
                          <m:r>
                            <a:rPr lang="es-ES" sz="1800" i="1">
                              <a:latin typeface="Cambria Math" panose="02040503050406030204" pitchFamily="18" charset="0"/>
                            </a:rPr>
                            <m:t>22</m:t>
                          </m:r>
                        </m:sup>
                      </m:sSup>
                      <m:sSup>
                        <m:sSupPr>
                          <m:ctrlPr>
                            <a:rPr lang="es-ES" sz="1800" i="1">
                              <a:latin typeface="Cambria Math" panose="02040503050406030204" pitchFamily="18" charset="0"/>
                            </a:rPr>
                          </m:ctrlPr>
                        </m:sSupPr>
                        <m:e>
                          <m:r>
                            <a:rPr lang="es-ES" sz="1800" i="1">
                              <a:latin typeface="Cambria Math" panose="02040503050406030204" pitchFamily="18" charset="0"/>
                            </a:rPr>
                            <m:t>𝑚</m:t>
                          </m:r>
                        </m:e>
                        <m:sup>
                          <m:r>
                            <a:rPr lang="es-ES" sz="1800" i="1">
                              <a:latin typeface="Cambria Math" panose="02040503050406030204" pitchFamily="18" charset="0"/>
                            </a:rPr>
                            <m:t>−3</m:t>
                          </m:r>
                        </m:sup>
                      </m:sSup>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058"/>
                </a:stretch>
              </a:blipFill>
            </p:spPr>
            <p:txBody>
              <a:bodyPr/>
              <a:lstStyle/>
              <a:p>
                <a:r>
                  <a:rPr lang="es-ES">
                    <a:noFill/>
                  </a:rPr>
                  <a:t> </a:t>
                </a:r>
              </a:p>
            </p:txBody>
          </p:sp>
        </mc:Fallback>
      </mc:AlternateContent>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641124"/>
            <a:ext cx="5181600" cy="2720340"/>
          </a:xfrm>
        </p:spPr>
      </p:pic>
    </p:spTree>
    <p:extLst>
      <p:ext uri="{BB962C8B-B14F-4D97-AF65-F5344CB8AC3E}">
        <p14:creationId xmlns:p14="http://schemas.microsoft.com/office/powerpoint/2010/main" val="1307901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3475" y="2649362"/>
            <a:ext cx="5181600" cy="2720340"/>
          </a:xfrm>
        </p:spPr>
      </p:pic>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199" y="1825624"/>
                <a:ext cx="5949779" cy="5032375"/>
              </a:xfrm>
            </p:spPr>
            <p:txBody>
              <a:bodyPr>
                <a:normAutofit/>
              </a:bodyPr>
              <a:lstStyle/>
              <a:p>
                <a:r>
                  <a:rPr lang="es-ES" dirty="0"/>
                  <a:t>Presión osmótica en una célula</a:t>
                </a:r>
              </a:p>
              <a:p>
                <a:endParaRPr lang="es-ES" sz="1800" dirty="0"/>
              </a:p>
              <a:p>
                <a:r>
                  <a:rPr lang="es-ES" sz="1800" b="0" i="0" dirty="0">
                    <a:latin typeface="Cambria Math" panose="02040503050406030204" pitchFamily="18" charset="0"/>
                  </a:rPr>
                  <a:t>Calculamos la </a:t>
                </a:r>
                <a:r>
                  <a:rPr lang="es-ES" sz="1800" dirty="0">
                    <a:latin typeface="Cambria Math" panose="02040503050406030204" pitchFamily="18" charset="0"/>
                  </a:rPr>
                  <a:t>p</a:t>
                </a:r>
                <a:r>
                  <a:rPr lang="es-ES" sz="1800" b="0" i="0" dirty="0">
                    <a:latin typeface="Cambria Math" panose="02040503050406030204" pitchFamily="18" charset="0"/>
                  </a:rPr>
                  <a:t>resión osmótica:</a:t>
                </a:r>
              </a:p>
              <a:p>
                <a:pPr marL="0" indent="0">
                  <a:buNone/>
                </a:pPr>
                <a:endParaRPr lang="es-ES" sz="1800" i="1" dirty="0"/>
              </a:p>
              <a:p>
                <a:pPr marL="0" indent="0">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𝑝</m:t>
                      </m:r>
                      <m:r>
                        <a:rPr lang="es-ES" sz="1800" i="1">
                          <a:latin typeface="Cambria Math" panose="02040503050406030204" pitchFamily="18" charset="0"/>
                        </a:rPr>
                        <m:t>=</m:t>
                      </m:r>
                      <m:r>
                        <a:rPr lang="es-ES" sz="1800" i="1">
                          <a:latin typeface="Cambria Math" panose="02040503050406030204" pitchFamily="18" charset="0"/>
                        </a:rPr>
                        <m:t>𝑐</m:t>
                      </m:r>
                      <m:r>
                        <a:rPr lang="es-ES" sz="1800" i="1">
                          <a:latin typeface="Cambria Math" panose="02040503050406030204" pitchFamily="18" charset="0"/>
                        </a:rPr>
                        <m:t> </m:t>
                      </m:r>
                      <m:sSub>
                        <m:sSubPr>
                          <m:ctrlPr>
                            <a:rPr lang="es-ES" sz="1800" i="1">
                              <a:latin typeface="Cambria Math" panose="02040503050406030204" pitchFamily="18" charset="0"/>
                            </a:rPr>
                          </m:ctrlPr>
                        </m:sSubPr>
                        <m:e>
                          <m:r>
                            <a:rPr lang="es-ES" sz="1800" i="1">
                              <a:latin typeface="Cambria Math" panose="02040503050406030204" pitchFamily="18" charset="0"/>
                            </a:rPr>
                            <m:t>𝑘</m:t>
                          </m:r>
                        </m:e>
                        <m:sub>
                          <m:r>
                            <a:rPr lang="es-ES" sz="1800" i="1">
                              <a:latin typeface="Cambria Math" panose="02040503050406030204" pitchFamily="18" charset="0"/>
                            </a:rPr>
                            <m:t>𝐵</m:t>
                          </m:r>
                        </m:sub>
                      </m:sSub>
                      <m:r>
                        <a:rPr lang="es-ES" sz="1800" i="1">
                          <a:latin typeface="Cambria Math" panose="02040503050406030204" pitchFamily="18" charset="0"/>
                        </a:rPr>
                        <m:t>𝑇</m:t>
                      </m:r>
                      <m:r>
                        <a:rPr lang="es-ES" sz="1800" i="1">
                          <a:latin typeface="Cambria Math" panose="02040503050406030204" pitchFamily="18" charset="0"/>
                        </a:rPr>
                        <m:t>=7.2∗</m:t>
                      </m:r>
                      <m:sSup>
                        <m:sSupPr>
                          <m:ctrlPr>
                            <a:rPr lang="es-ES" sz="1800" i="1">
                              <a:latin typeface="Cambria Math" panose="02040503050406030204" pitchFamily="18" charset="0"/>
                            </a:rPr>
                          </m:ctrlPr>
                        </m:sSupPr>
                        <m:e>
                          <m:r>
                            <a:rPr lang="es-ES" sz="1800" i="1">
                              <a:latin typeface="Cambria Math" panose="02040503050406030204" pitchFamily="18" charset="0"/>
                            </a:rPr>
                            <m:t>10</m:t>
                          </m:r>
                        </m:e>
                        <m:sup>
                          <m:r>
                            <a:rPr lang="es-ES" sz="1800" i="1">
                              <a:latin typeface="Cambria Math" panose="02040503050406030204" pitchFamily="18" charset="0"/>
                            </a:rPr>
                            <m:t>22</m:t>
                          </m:r>
                        </m:sup>
                      </m:sSup>
                      <m:sSup>
                        <m:sSupPr>
                          <m:ctrlPr>
                            <a:rPr lang="es-ES" sz="1800" i="1">
                              <a:latin typeface="Cambria Math" panose="02040503050406030204" pitchFamily="18" charset="0"/>
                            </a:rPr>
                          </m:ctrlPr>
                        </m:sSupPr>
                        <m:e>
                          <m:r>
                            <a:rPr lang="es-ES" sz="1800" i="1">
                              <a:latin typeface="Cambria Math" panose="02040503050406030204" pitchFamily="18" charset="0"/>
                            </a:rPr>
                            <m:t>𝑚</m:t>
                          </m:r>
                        </m:e>
                        <m:sup>
                          <m:r>
                            <a:rPr lang="es-ES" sz="1800" i="1">
                              <a:latin typeface="Cambria Math" panose="02040503050406030204" pitchFamily="18" charset="0"/>
                            </a:rPr>
                            <m:t>−3</m:t>
                          </m:r>
                        </m:sup>
                      </m:sSup>
                      <m:r>
                        <a:rPr lang="es-ES" sz="1800" i="1">
                          <a:latin typeface="Cambria Math" panose="02040503050406030204" pitchFamily="18" charset="0"/>
                        </a:rPr>
                        <m:t>∗1.38∗</m:t>
                      </m:r>
                      <m:sSup>
                        <m:sSupPr>
                          <m:ctrlPr>
                            <a:rPr lang="es-ES" sz="1800" i="1">
                              <a:latin typeface="Cambria Math" panose="02040503050406030204" pitchFamily="18" charset="0"/>
                            </a:rPr>
                          </m:ctrlPr>
                        </m:sSupPr>
                        <m:e>
                          <m:r>
                            <a:rPr lang="es-ES" sz="1800" i="1">
                              <a:latin typeface="Cambria Math" panose="02040503050406030204" pitchFamily="18" charset="0"/>
                            </a:rPr>
                            <m:t>10</m:t>
                          </m:r>
                        </m:e>
                        <m:sup>
                          <m:r>
                            <a:rPr lang="es-ES" sz="1800" i="1">
                              <a:latin typeface="Cambria Math" panose="02040503050406030204" pitchFamily="18" charset="0"/>
                            </a:rPr>
                            <m:t>−23</m:t>
                          </m:r>
                        </m:sup>
                      </m:sSup>
                      <m:r>
                        <a:rPr lang="es-ES" sz="1800" i="1">
                          <a:latin typeface="Cambria Math" panose="02040503050406030204" pitchFamily="18" charset="0"/>
                        </a:rPr>
                        <m:t>𝐽</m:t>
                      </m:r>
                      <m:r>
                        <a:rPr lang="es-ES" sz="1800" i="1">
                          <a:latin typeface="Cambria Math" panose="02040503050406030204" pitchFamily="18" charset="0"/>
                        </a:rPr>
                        <m:t>/</m:t>
                      </m:r>
                      <m:r>
                        <a:rPr lang="es-ES" sz="1800" i="1">
                          <a:latin typeface="Cambria Math" panose="02040503050406030204" pitchFamily="18" charset="0"/>
                        </a:rPr>
                        <m:t>𝐾</m:t>
                      </m:r>
                      <m:r>
                        <a:rPr lang="es-ES" sz="1800" i="1">
                          <a:latin typeface="Cambria Math" panose="02040503050406030204" pitchFamily="18" charset="0"/>
                        </a:rPr>
                        <m:t> ∗300</m:t>
                      </m:r>
                      <m:r>
                        <a:rPr lang="es-ES" sz="1800" i="1">
                          <a:latin typeface="Cambria Math" panose="02040503050406030204" pitchFamily="18" charset="0"/>
                        </a:rPr>
                        <m:t>𝐾</m:t>
                      </m:r>
                    </m:oMath>
                  </m:oMathPara>
                </a14:m>
                <a:endParaRPr lang="es-ES" sz="1800" dirty="0"/>
              </a:p>
              <a:p>
                <a:endParaRPr lang="es-ES" sz="1800" i="1" dirty="0"/>
              </a:p>
              <a:p>
                <a:pPr marL="0" indent="0">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𝑝</m:t>
                      </m:r>
                      <m:r>
                        <a:rPr lang="es-ES" sz="1800" i="1">
                          <a:latin typeface="Cambria Math" panose="02040503050406030204" pitchFamily="18" charset="0"/>
                        </a:rPr>
                        <m:t>≈300</m:t>
                      </m:r>
                      <m:r>
                        <a:rPr lang="es-ES" sz="1800" i="1">
                          <a:latin typeface="Cambria Math" panose="02040503050406030204" pitchFamily="18" charset="0"/>
                        </a:rPr>
                        <m:t>𝑃𝑎</m:t>
                      </m:r>
                    </m:oMath>
                  </m:oMathPara>
                </a14:m>
                <a:endParaRPr lang="es-ES" sz="1800" dirty="0"/>
              </a:p>
              <a:p>
                <a:pPr marL="0" indent="0">
                  <a:buNone/>
                </a:pPr>
                <a:endParaRPr lang="es-ES" sz="1800" i="1" dirty="0"/>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 es mucho o poco?</a:t>
                </a: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199" y="1825624"/>
                <a:ext cx="5949779" cy="5032375"/>
              </a:xfrm>
              <a:blipFill>
                <a:blip r:embed="rId3"/>
                <a:stretch>
                  <a:fillRect l="-1740" t="-2058"/>
                </a:stretch>
              </a:blipFill>
            </p:spPr>
            <p:txBody>
              <a:bodyPr/>
              <a:lstStyle/>
              <a:p>
                <a:r>
                  <a:rPr lang="es-ES">
                    <a:noFill/>
                  </a:rPr>
                  <a:t> </a:t>
                </a:r>
              </a:p>
            </p:txBody>
          </p:sp>
        </mc:Fallback>
      </mc:AlternateContent>
    </p:spTree>
    <p:extLst>
      <p:ext uri="{BB962C8B-B14F-4D97-AF65-F5344CB8AC3E}">
        <p14:creationId xmlns:p14="http://schemas.microsoft.com/office/powerpoint/2010/main" val="1391714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3475" y="2649362"/>
            <a:ext cx="5181600" cy="2720340"/>
          </a:xfrm>
        </p:spPr>
      </p:pic>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199" y="1825624"/>
                <a:ext cx="5949779" cy="5032375"/>
              </a:xfrm>
            </p:spPr>
            <p:txBody>
              <a:bodyPr>
                <a:normAutofit/>
              </a:bodyPr>
              <a:lstStyle/>
              <a:p>
                <a:r>
                  <a:rPr lang="es-ES" dirty="0"/>
                  <a:t>Presión osmótica en una célula</a:t>
                </a:r>
              </a:p>
              <a:p>
                <a:endParaRPr lang="es-ES" sz="1800" dirty="0"/>
              </a:p>
              <a:p>
                <a:pPr marL="0" indent="0">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𝑝</m:t>
                      </m:r>
                      <m:r>
                        <a:rPr lang="es-ES" sz="1800" i="1">
                          <a:latin typeface="Cambria Math" panose="02040503050406030204" pitchFamily="18" charset="0"/>
                        </a:rPr>
                        <m:t>≈300</m:t>
                      </m:r>
                      <m:r>
                        <a:rPr lang="es-ES" sz="1800" i="1">
                          <a:latin typeface="Cambria Math" panose="02040503050406030204" pitchFamily="18" charset="0"/>
                        </a:rPr>
                        <m:t>𝑃𝑎</m:t>
                      </m:r>
                    </m:oMath>
                  </m:oMathPara>
                </a14:m>
                <a:endParaRPr lang="es-ES" sz="1800" dirty="0"/>
              </a:p>
              <a:p>
                <a:pPr marL="0" indent="0">
                  <a:buNone/>
                </a:pPr>
                <a:endParaRPr lang="es-ES" sz="1800" i="1" dirty="0"/>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 es mucho o poco?</a:t>
                </a: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199" y="1825624"/>
                <a:ext cx="5949779" cy="5032375"/>
              </a:xfrm>
              <a:blipFill>
                <a:blip r:embed="rId3"/>
                <a:stretch>
                  <a:fillRect l="-1740" t="-2058"/>
                </a:stretch>
              </a:blipFill>
            </p:spPr>
            <p:txBody>
              <a:bodyPr/>
              <a:lstStyle/>
              <a:p>
                <a:r>
                  <a:rPr lang="es-ES">
                    <a:noFill/>
                  </a:rPr>
                  <a:t> </a:t>
                </a:r>
              </a:p>
            </p:txBody>
          </p:sp>
        </mc:Fallback>
      </mc:AlternateContent>
    </p:spTree>
    <p:extLst>
      <p:ext uri="{BB962C8B-B14F-4D97-AF65-F5344CB8AC3E}">
        <p14:creationId xmlns:p14="http://schemas.microsoft.com/office/powerpoint/2010/main" val="3210962420"/>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3475" y="2649362"/>
            <a:ext cx="5181600" cy="2720340"/>
          </a:xfrm>
        </p:spPr>
      </p:pic>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200" y="1825624"/>
                <a:ext cx="5655276" cy="5032375"/>
              </a:xfrm>
            </p:spPr>
            <p:txBody>
              <a:bodyPr>
                <a:normAutofit/>
              </a:bodyPr>
              <a:lstStyle/>
              <a:p>
                <a:r>
                  <a:rPr lang="es-ES" dirty="0"/>
                  <a:t>Fórmula de Laplace</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Calculemos cual es la tensión superficial que ha de tener la membrana celular para compensar esta diferencia de presión.</a:t>
                </a:r>
              </a:p>
              <a:p>
                <a:pPr marL="342900" indent="-342900">
                  <a:lnSpc>
                    <a:spcPct val="107000"/>
                  </a:lnSpc>
                  <a:spcAft>
                    <a:spcPts val="800"/>
                  </a:spcAft>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Consideremos una célula esférica con un radio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𝑅</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y una presión interna excesiva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𝑝</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Cuando la presión interna es mayor que la presión externa, la membrana de la célula se estira. Para entender cómo esto afecta la célula, analizamos la tensión superficial </a:t>
                </a:r>
                <a14:m>
                  <m:oMath xmlns:m="http://schemas.openxmlformats.org/officeDocument/2006/math">
                    <m:r>
                      <m:rPr>
                        <m:sty m:val="p"/>
                      </m:rPr>
                      <a:rPr lang="es-ES" sz="1800" kern="100">
                        <a:effectLst/>
                        <a:latin typeface="Cambria Math" panose="02040503050406030204" pitchFamily="18" charset="0"/>
                        <a:ea typeface="Calibri" panose="020F0502020204030204" pitchFamily="34" charset="0"/>
                        <a:cs typeface="Times New Roman" panose="02020603050405020304" pitchFamily="18" charset="0"/>
                      </a:rPr>
                      <m:t>Σ</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que es la fuerza por unidad de longitud que actúa a lo largo de la membrana.</a:t>
                </a: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200" y="1825624"/>
                <a:ext cx="5655276" cy="5032375"/>
              </a:xfrm>
              <a:blipFill>
                <a:blip r:embed="rId3"/>
                <a:stretch>
                  <a:fillRect l="-1942" t="-2058" r="-755"/>
                </a:stretch>
              </a:blipFill>
            </p:spPr>
            <p:txBody>
              <a:bodyPr/>
              <a:lstStyle/>
              <a:p>
                <a:r>
                  <a:rPr lang="es-ES">
                    <a:noFill/>
                  </a:rPr>
                  <a:t> </a:t>
                </a:r>
              </a:p>
            </p:txBody>
          </p:sp>
        </mc:Fallback>
      </mc:AlternateContent>
    </p:spTree>
    <p:extLst>
      <p:ext uri="{BB962C8B-B14F-4D97-AF65-F5344CB8AC3E}">
        <p14:creationId xmlns:p14="http://schemas.microsoft.com/office/powerpoint/2010/main" val="2075041724"/>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3475" y="2649362"/>
            <a:ext cx="5181600" cy="2720340"/>
          </a:xfrm>
        </p:spPr>
      </p:pic>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200" y="1825624"/>
                <a:ext cx="5719120" cy="5032375"/>
              </a:xfrm>
            </p:spPr>
            <p:txBody>
              <a:bodyPr>
                <a:normAutofit/>
              </a:bodyPr>
              <a:lstStyle/>
              <a:p>
                <a:r>
                  <a:rPr lang="es-ES" dirty="0"/>
                  <a:t>Fórmula de Laplace</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Cuando la célula se estira debido a la presión interna, su volumen aumenta, el volumen de una esfera es:</a:t>
                </a:r>
              </a:p>
              <a:p>
                <a:pPr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𝑉</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4</m:t>
                          </m:r>
                        </m:num>
                        <m:den>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3</m:t>
                          </m:r>
                        </m:den>
                      </m:f>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𝜋</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𝑅</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3</m:t>
                          </m:r>
                        </m:sup>
                      </m:sSup>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Si calculamos la variación del volumen con respecto al radio de una esfera obtenemos:</a:t>
                </a:r>
              </a:p>
              <a:p>
                <a:pPr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𝑑𝑉</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=4</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𝜋</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𝑅</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𝑑𝑅</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Por lo que podemos calcular la energía (Trabajo) que provoca este cambio de presión:</a:t>
                </a:r>
              </a:p>
              <a:p>
                <a:pPr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𝑊</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𝑝</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𝑝𝑑𝑉</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𝑝</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4</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𝜋</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𝑅</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𝑑𝑅</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200" y="1825624"/>
                <a:ext cx="5719120" cy="5032375"/>
              </a:xfrm>
              <a:blipFill>
                <a:blip r:embed="rId3"/>
                <a:stretch>
                  <a:fillRect l="-1919" t="-2058" r="-640"/>
                </a:stretch>
              </a:blipFill>
            </p:spPr>
            <p:txBody>
              <a:bodyPr/>
              <a:lstStyle/>
              <a:p>
                <a:r>
                  <a:rPr lang="es-ES">
                    <a:noFill/>
                  </a:rPr>
                  <a:t> </a:t>
                </a:r>
              </a:p>
            </p:txBody>
          </p:sp>
        </mc:Fallback>
      </mc:AlternateContent>
    </p:spTree>
    <p:extLst>
      <p:ext uri="{BB962C8B-B14F-4D97-AF65-F5344CB8AC3E}">
        <p14:creationId xmlns:p14="http://schemas.microsoft.com/office/powerpoint/2010/main" val="151341079"/>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3475" y="2649362"/>
            <a:ext cx="5181600" cy="2720340"/>
          </a:xfrm>
        </p:spPr>
      </p:pic>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200" y="1825624"/>
                <a:ext cx="5719120" cy="5032375"/>
              </a:xfrm>
            </p:spPr>
            <p:txBody>
              <a:bodyPr>
                <a:normAutofit/>
              </a:bodyPr>
              <a:lstStyle/>
              <a:p>
                <a:r>
                  <a:rPr lang="es-ES" dirty="0"/>
                  <a:t>Fórmula de Laplace</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Por otro lado, este estiramiento tiene otra fuerza contrapuesta, la relacionada con la tensión superficial de la membrana, esta depende de su área superficial. Él área de una esfera es:</a:t>
                </a:r>
              </a:p>
              <a:p>
                <a:pPr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𝐴</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=4</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𝜋</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𝑅</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Por lo que el área varía con el radio de la manera:</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𝑑𝐴</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𝜋</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𝑅𝑑𝑅</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Sabemos que la energía (Trabajo) producida por la tensión superficial se puede escribir como: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𝑊</m:t>
                          </m:r>
                        </m:e>
                        <m:sub>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Σ</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Σ</m:t>
                      </m:r>
                      <m: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𝑑𝐴</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Σ</m:t>
                      </m:r>
                      <m: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𝜋</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𝑅𝑑𝑅</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200" y="1825624"/>
                <a:ext cx="5719120" cy="5032375"/>
              </a:xfrm>
              <a:blipFill>
                <a:blip r:embed="rId3"/>
                <a:stretch>
                  <a:fillRect l="-1919" t="-2058" r="-107"/>
                </a:stretch>
              </a:blipFill>
            </p:spPr>
            <p:txBody>
              <a:bodyPr/>
              <a:lstStyle/>
              <a:p>
                <a:r>
                  <a:rPr lang="es-ES">
                    <a:noFill/>
                  </a:rPr>
                  <a:t> </a:t>
                </a:r>
              </a:p>
            </p:txBody>
          </p:sp>
        </mc:Fallback>
      </mc:AlternateContent>
    </p:spTree>
    <p:extLst>
      <p:ext uri="{BB962C8B-B14F-4D97-AF65-F5344CB8AC3E}">
        <p14:creationId xmlns:p14="http://schemas.microsoft.com/office/powerpoint/2010/main" val="1526278389"/>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3475" y="2649362"/>
            <a:ext cx="5181600" cy="2720340"/>
          </a:xfrm>
        </p:spPr>
      </p:pic>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200" y="1825624"/>
                <a:ext cx="5719120" cy="5032375"/>
              </a:xfrm>
            </p:spPr>
            <p:txBody>
              <a:bodyPr>
                <a:normAutofit/>
              </a:bodyPr>
              <a:lstStyle/>
              <a:p>
                <a:r>
                  <a:rPr lang="es-ES" dirty="0"/>
                  <a:t>Fórmula de Laplace</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Para que la membrana alcance un estado de equilibrio, el trabajo necesario para estirar la membrana debe igualar el trabajo realizado por la presión interna. Esto se establece igualando las dos expresiones de trabajo: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𝑊</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𝑝</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𝑊</m:t>
                        </m:r>
                      </m:e>
                      <m:sub>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Σ</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Σ</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𝑅𝑝</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Fórmula de Laplace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Este valor representa la fuerza por unidad de longitud que debe actuar sobre la membrana para contrarrestar el efecto de la presión interna y mantener la célula en equilibrio mecánico. Es una expresión de cómo la tensión en la membrana equilibra la presión interna que intenta expandir la célula.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200" y="1825624"/>
                <a:ext cx="5719120" cy="5032375"/>
              </a:xfrm>
              <a:blipFill>
                <a:blip r:embed="rId3"/>
                <a:stretch>
                  <a:fillRect l="-1919" t="-2058" r="-1279"/>
                </a:stretch>
              </a:blipFill>
            </p:spPr>
            <p:txBody>
              <a:bodyPr/>
              <a:lstStyle/>
              <a:p>
                <a:r>
                  <a:rPr lang="es-ES">
                    <a:noFill/>
                  </a:rPr>
                  <a:t> </a:t>
                </a:r>
              </a:p>
            </p:txBody>
          </p:sp>
        </mc:Fallback>
      </mc:AlternateContent>
    </p:spTree>
    <p:extLst>
      <p:ext uri="{BB962C8B-B14F-4D97-AF65-F5344CB8AC3E}">
        <p14:creationId xmlns:p14="http://schemas.microsoft.com/office/powerpoint/2010/main" val="3310613981"/>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3475" y="2649362"/>
            <a:ext cx="5181600" cy="2720340"/>
          </a:xfrm>
        </p:spPr>
      </p:pic>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200" y="1825624"/>
                <a:ext cx="5719120" cy="5032375"/>
              </a:xfrm>
            </p:spPr>
            <p:txBody>
              <a:bodyPr>
                <a:normAutofit/>
              </a:bodyPr>
              <a:lstStyle/>
              <a:p>
                <a:r>
                  <a:rPr lang="es-ES" dirty="0"/>
                  <a:t>Fórmula de Laplace</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No hemos contestado a la pregunta.</a:t>
                </a:r>
              </a:p>
              <a:p>
                <a:pPr>
                  <a:lnSpc>
                    <a:spcPct val="107000"/>
                  </a:lnSpc>
                  <a:spcAft>
                    <a:spcPts val="800"/>
                  </a:spcAft>
                </a:pPr>
                <a:r>
                  <a:rPr lang="es-ES" sz="1800" kern="100" dirty="0">
                    <a:latin typeface="Calibri" panose="020F0502020204030204" pitchFamily="34" charset="0"/>
                    <a:ea typeface="Calibri" panose="020F0502020204030204" pitchFamily="34" charset="0"/>
                    <a:cs typeface="Times New Roman" panose="02020603050405020304" pitchFamily="18" charset="0"/>
                  </a:rPr>
                  <a:t>¿Esto es mucho o es poco?</a:t>
                </a: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latin typeface="Calibri" panose="020F0502020204030204" pitchFamily="34" charset="0"/>
                    <a:ea typeface="Calibri" panose="020F0502020204030204" pitchFamily="34" charset="0"/>
                    <a:cs typeface="Times New Roman" panose="02020603050405020304" pitchFamily="18" charset="0"/>
                  </a:rPr>
                  <a:t>Supongamos una célula de </a:t>
                </a:r>
                <a14:m>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𝑅</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=10</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𝜇</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𝑚</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cuanta es la tensión superficial si </a:t>
                </a:r>
                <a14:m>
                  <m:oMath xmlns:m="http://schemas.openxmlformats.org/officeDocument/2006/math">
                    <m:r>
                      <a:rPr lang="es-ES" sz="1800" i="1">
                        <a:latin typeface="Cambria Math" panose="02040503050406030204" pitchFamily="18" charset="0"/>
                      </a:rPr>
                      <m:t>𝑝</m:t>
                    </m:r>
                    <m:r>
                      <a:rPr lang="es-ES" sz="1800" i="1">
                        <a:latin typeface="Cambria Math" panose="02040503050406030204" pitchFamily="18" charset="0"/>
                      </a:rPr>
                      <m:t>≈300</m:t>
                    </m:r>
                    <m:r>
                      <a:rPr lang="es-ES" sz="1800" i="1">
                        <a:latin typeface="Cambria Math" panose="02040503050406030204" pitchFamily="18" charset="0"/>
                      </a:rPr>
                      <m:t>𝑃𝑎</m:t>
                    </m:r>
                  </m:oMath>
                </a14:m>
                <a:endParaRPr lang="es-ES" sz="1800" dirty="0"/>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m:rPr>
                          <m:sty m:val="p"/>
                        </m:rPr>
                        <a:rPr lang="es-ES" sz="1800">
                          <a:latin typeface="Cambria Math" panose="02040503050406030204" pitchFamily="18" charset="0"/>
                        </a:rPr>
                        <m:t>Σ</m:t>
                      </m:r>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𝑅𝑝</m:t>
                          </m:r>
                        </m:num>
                        <m:den>
                          <m:r>
                            <a:rPr lang="es-ES" sz="1800" i="1">
                              <a:latin typeface="Cambria Math" panose="02040503050406030204" pitchFamily="18" charset="0"/>
                            </a:rPr>
                            <m:t>2</m:t>
                          </m:r>
                        </m:den>
                      </m:f>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10</m:t>
                          </m:r>
                          <m:r>
                            <a:rPr lang="es-ES" sz="1800" i="1">
                              <a:latin typeface="Cambria Math" panose="02040503050406030204" pitchFamily="18" charset="0"/>
                            </a:rPr>
                            <m:t>𝑢𝑚</m:t>
                          </m:r>
                          <m:r>
                            <a:rPr lang="es-ES" sz="1800" i="1">
                              <a:latin typeface="Cambria Math" panose="02040503050406030204" pitchFamily="18" charset="0"/>
                            </a:rPr>
                            <m:t> 300</m:t>
                          </m:r>
                          <m:r>
                            <a:rPr lang="es-ES" sz="1800" i="1">
                              <a:latin typeface="Cambria Math" panose="02040503050406030204" pitchFamily="18" charset="0"/>
                            </a:rPr>
                            <m:t>𝑃𝑎</m:t>
                          </m:r>
                        </m:num>
                        <m:den>
                          <m:r>
                            <a:rPr lang="es-ES" sz="1800" i="1">
                              <a:latin typeface="Cambria Math" panose="02040503050406030204" pitchFamily="18" charset="0"/>
                            </a:rPr>
                            <m:t>2</m:t>
                          </m:r>
                        </m:den>
                      </m:f>
                      <m:r>
                        <a:rPr lang="es-ES" sz="1800" i="1">
                          <a:latin typeface="Cambria Math" panose="02040503050406030204" pitchFamily="18" charset="0"/>
                        </a:rPr>
                        <m:t>=1.5∗</m:t>
                      </m:r>
                      <m:sSup>
                        <m:sSupPr>
                          <m:ctrlPr>
                            <a:rPr lang="es-ES" sz="1800" i="1">
                              <a:latin typeface="Cambria Math" panose="02040503050406030204" pitchFamily="18" charset="0"/>
                            </a:rPr>
                          </m:ctrlPr>
                        </m:sSupPr>
                        <m:e>
                          <m:r>
                            <a:rPr lang="es-ES" sz="1800" i="1">
                              <a:latin typeface="Cambria Math" panose="02040503050406030204" pitchFamily="18" charset="0"/>
                            </a:rPr>
                            <m:t>10</m:t>
                          </m:r>
                        </m:e>
                        <m:sup>
                          <m:r>
                            <a:rPr lang="es-ES" sz="1800" i="1">
                              <a:latin typeface="Cambria Math" panose="02040503050406030204" pitchFamily="18" charset="0"/>
                            </a:rPr>
                            <m:t>−3</m:t>
                          </m:r>
                        </m:sup>
                      </m:sSup>
                      <m:r>
                        <a:rPr lang="es-ES" sz="1800" i="1">
                          <a:latin typeface="Cambria Math" panose="02040503050406030204" pitchFamily="18" charset="0"/>
                        </a:rPr>
                        <m:t>𝑁</m:t>
                      </m:r>
                      <m:r>
                        <a:rPr lang="es-ES" sz="1800" i="1">
                          <a:latin typeface="Cambria Math" panose="02040503050406030204" pitchFamily="18" charset="0"/>
                        </a:rPr>
                        <m:t>/</m:t>
                      </m:r>
                      <m:r>
                        <a:rPr lang="es-ES" sz="1800" i="1">
                          <a:latin typeface="Cambria Math" panose="02040503050406030204" pitchFamily="18" charset="0"/>
                        </a:rPr>
                        <m:t>𝑚</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200" y="1825624"/>
                <a:ext cx="5719120" cy="5032375"/>
              </a:xfrm>
              <a:blipFill>
                <a:blip r:embed="rId3"/>
                <a:stretch>
                  <a:fillRect l="-1919" t="-2058"/>
                </a:stretch>
              </a:blipFill>
            </p:spPr>
            <p:txBody>
              <a:bodyPr/>
              <a:lstStyle/>
              <a:p>
                <a:r>
                  <a:rPr lang="es-ES">
                    <a:noFill/>
                  </a:rPr>
                  <a:t> </a:t>
                </a:r>
              </a:p>
            </p:txBody>
          </p:sp>
        </mc:Fallback>
      </mc:AlternateContent>
    </p:spTree>
    <p:extLst>
      <p:ext uri="{BB962C8B-B14F-4D97-AF65-F5344CB8AC3E}">
        <p14:creationId xmlns:p14="http://schemas.microsoft.com/office/powerpoint/2010/main" val="2493942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3475" y="2649362"/>
            <a:ext cx="5181600" cy="2720340"/>
          </a:xfrm>
        </p:spPr>
      </p:pic>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200" y="1825624"/>
                <a:ext cx="5719120" cy="5032375"/>
              </a:xfrm>
            </p:spPr>
            <p:txBody>
              <a:bodyPr>
                <a:normAutofit/>
              </a:bodyPr>
              <a:lstStyle/>
              <a:p>
                <a:r>
                  <a:rPr lang="es-ES" dirty="0"/>
                  <a:t>Fórmula de Laplace</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latin typeface="Calibri" panose="020F0502020204030204" pitchFamily="34" charset="0"/>
                    <a:ea typeface="Calibri" panose="020F0502020204030204" pitchFamily="34" charset="0"/>
                    <a:cs typeface="Times New Roman" panose="02020603050405020304" pitchFamily="18" charset="0"/>
                  </a:rPr>
                  <a:t>¿Esto es mucho o es poco?</a:t>
                </a: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t>La tensión superficial de membrana de un glóbulo rojo está entre </a:t>
                </a:r>
                <a14:m>
                  <m:oMath xmlns:m="http://schemas.openxmlformats.org/officeDocument/2006/math">
                    <m:r>
                      <m:rPr>
                        <m:sty m:val="p"/>
                      </m:rPr>
                      <a:rPr lang="es-ES" sz="1800">
                        <a:latin typeface="Cambria Math" panose="02040503050406030204" pitchFamily="18" charset="0"/>
                      </a:rPr>
                      <m:t>Σ</m:t>
                    </m:r>
                    <m:r>
                      <a:rPr lang="es-ES" sz="1800" i="1">
                        <a:latin typeface="Cambria Math" panose="02040503050406030204" pitchFamily="18" charset="0"/>
                      </a:rPr>
                      <m:t>=3−5 </m:t>
                    </m:r>
                    <m:r>
                      <a:rPr lang="es-ES" sz="1800" i="1">
                        <a:latin typeface="Cambria Math" panose="02040503050406030204" pitchFamily="18" charset="0"/>
                      </a:rPr>
                      <m:t>𝑚𝑁</m:t>
                    </m:r>
                    <m:r>
                      <a:rPr lang="es-ES" sz="1800" i="1">
                        <a:latin typeface="Cambria Math" panose="02040503050406030204" pitchFamily="18" charset="0"/>
                      </a:rPr>
                      <m:t>/</m:t>
                    </m:r>
                    <m:r>
                      <a:rPr lang="es-ES" sz="1800" i="1">
                        <a:latin typeface="Cambria Math" panose="02040503050406030204" pitchFamily="18" charset="0"/>
                      </a:rPr>
                      <m:t>𝑚</m:t>
                    </m:r>
                  </m:oMath>
                </a14:m>
                <a:endParaRPr lang="es-ES" sz="1800" dirty="0"/>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DF5E4A96-AC2F-71DA-E7A3-8E682D7FCED1}"/>
                  </a:ext>
                </a:extLst>
              </p:cNvPr>
              <p:cNvSpPr>
                <a:spLocks noGrp="1" noRot="1" noChangeAspect="1" noMove="1" noResize="1" noEditPoints="1" noAdjustHandles="1" noChangeArrowheads="1" noChangeShapeType="1" noTextEdit="1"/>
              </p:cNvSpPr>
              <p:nvPr>
                <p:ph sz="half" idx="1"/>
              </p:nvPr>
            </p:nvSpPr>
            <p:spPr>
              <a:xfrm>
                <a:off x="838200" y="1825624"/>
                <a:ext cx="5719120" cy="5032375"/>
              </a:xfrm>
              <a:blipFill>
                <a:blip r:embed="rId3"/>
                <a:stretch>
                  <a:fillRect l="-1919" t="-2058"/>
                </a:stretch>
              </a:blipFill>
            </p:spPr>
            <p:txBody>
              <a:bodyPr/>
              <a:lstStyle/>
              <a:p>
                <a:r>
                  <a:rPr lang="es-ES">
                    <a:noFill/>
                  </a:rPr>
                  <a:t> </a:t>
                </a:r>
              </a:p>
            </p:txBody>
          </p:sp>
        </mc:Fallback>
      </mc:AlternateContent>
    </p:spTree>
    <p:extLst>
      <p:ext uri="{BB962C8B-B14F-4D97-AF65-F5344CB8AC3E}">
        <p14:creationId xmlns:p14="http://schemas.microsoft.com/office/powerpoint/2010/main" val="3629362256"/>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írculo&#10;&#10;Descripción generada automáticamente con confianza media">
            <a:extLst>
              <a:ext uri="{FF2B5EF4-FFF2-40B4-BE49-F238E27FC236}">
                <a16:creationId xmlns:a16="http://schemas.microsoft.com/office/drawing/2014/main" id="{ADD52CE4-EFA5-0C92-C223-36526BCBB4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3475" y="2649362"/>
            <a:ext cx="5181600" cy="2720340"/>
          </a:xfrm>
        </p:spPr>
      </p:pic>
      <p:sp>
        <p:nvSpPr>
          <p:cNvPr id="2" name="Título 1">
            <a:extLst>
              <a:ext uri="{FF2B5EF4-FFF2-40B4-BE49-F238E27FC236}">
                <a16:creationId xmlns:a16="http://schemas.microsoft.com/office/drawing/2014/main" id="{55368377-6ED4-4D2F-E12D-DC5432972EE4}"/>
              </a:ext>
            </a:extLst>
          </p:cNvPr>
          <p:cNvSpPr>
            <a:spLocks noGrp="1"/>
          </p:cNvSpPr>
          <p:nvPr>
            <p:ph type="title"/>
          </p:nvPr>
        </p:nvSpPr>
        <p:spPr/>
        <p:txBody>
          <a:bodyPr/>
          <a:lstStyle/>
          <a:p>
            <a:r>
              <a:rPr lang="es-ES" dirty="0"/>
              <a:t>Presión osmótica</a:t>
            </a:r>
          </a:p>
        </p:txBody>
      </p:sp>
      <p:sp>
        <p:nvSpPr>
          <p:cNvPr id="3" name="Marcador de contenido 2">
            <a:extLst>
              <a:ext uri="{FF2B5EF4-FFF2-40B4-BE49-F238E27FC236}">
                <a16:creationId xmlns:a16="http://schemas.microsoft.com/office/drawing/2014/main" id="{DF5E4A96-AC2F-71DA-E7A3-8E682D7FCED1}"/>
              </a:ext>
            </a:extLst>
          </p:cNvPr>
          <p:cNvSpPr>
            <a:spLocks noGrp="1"/>
          </p:cNvSpPr>
          <p:nvPr>
            <p:ph sz="half" idx="1"/>
          </p:nvPr>
        </p:nvSpPr>
        <p:spPr>
          <a:xfrm>
            <a:off x="838200" y="1825624"/>
            <a:ext cx="5719120" cy="5032375"/>
          </a:xfrm>
        </p:spPr>
        <p:txBody>
          <a:bodyPr>
            <a:normAutofit/>
          </a:bodyPr>
          <a:lstStyle/>
          <a:p>
            <a:r>
              <a:rPr lang="es-ES" dirty="0"/>
              <a:t>Fórmula de Laplace</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hlinkClick r:id="rId3"/>
              </a:rPr>
              <a:t>Osmotic burst of blood cells (youtube.com)</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5067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479DBC-02BD-3A42-D28B-4DD54B1B1681}"/>
              </a:ext>
            </a:extLst>
          </p:cNvPr>
          <p:cNvSpPr>
            <a:spLocks noGrp="1"/>
          </p:cNvSpPr>
          <p:nvPr>
            <p:ph type="title"/>
          </p:nvPr>
        </p:nvSpPr>
        <p:spPr/>
        <p:txBody>
          <a:bodyPr/>
          <a:lstStyle/>
          <a:p>
            <a:r>
              <a:rPr lang="es-ES" dirty="0"/>
              <a:t>¿Cómo se mide el desorden?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D0505-9430-173B-60E1-FB2A254A7341}"/>
                  </a:ext>
                </a:extLst>
              </p:cNvPr>
              <p:cNvSpPr>
                <a:spLocks noGrp="1"/>
              </p:cNvSpPr>
              <p:nvPr>
                <p:ph idx="1"/>
              </p:nvPr>
            </p:nvSpPr>
            <p:spPr/>
            <p:txBody>
              <a:bodyPr>
                <a:normAutofit/>
              </a:bodyPr>
              <a:lstStyle/>
              <a:p>
                <a:r>
                  <a:rPr lang="es-ES" b="1" dirty="0"/>
                  <a:t>Ejemplo:</a:t>
                </a:r>
              </a:p>
              <a:p>
                <a:endParaRPr lang="es-ES" b="1" dirty="0"/>
              </a:p>
              <a:p>
                <a:pPr>
                  <a:lnSpc>
                    <a:spcPct val="115000"/>
                  </a:lnSpc>
                  <a:spcAft>
                    <a:spcPts val="1000"/>
                  </a:spcAft>
                </a:pPr>
                <a:r>
                  <a:rPr lang="es-ES" dirty="0">
                    <a:effectLst/>
                    <a:latin typeface="Cambria" panose="02040503050406030204" pitchFamily="18" charset="0"/>
                    <a:ea typeface="MS Mincho" panose="02020609040205080304" pitchFamily="49" charset="-128"/>
                    <a:cs typeface="Times New Roman" panose="02020603050405020304" pitchFamily="18" charset="0"/>
                  </a:rPr>
                  <a:t>1. Definimos los términos:</a:t>
                </a:r>
              </a:p>
              <a:p>
                <a:pPr>
                  <a:lnSpc>
                    <a:spcPct val="115000"/>
                  </a:lnSpc>
                  <a:spcAft>
                    <a:spcPts val="1000"/>
                  </a:spcAft>
                </a:pPr>
                <a:r>
                  <a:rPr lang="es-ES" dirty="0">
                    <a:effectLst/>
                    <a:latin typeface="Cambria" panose="02040503050406030204" pitchFamily="18" charset="0"/>
                    <a:ea typeface="MS Mincho" panose="02020609040205080304" pitchFamily="49" charset="-128"/>
                    <a:cs typeface="Times New Roman" panose="02020603050405020304" pitchFamily="18" charset="0"/>
                  </a:rPr>
                  <a:t>   - </a:t>
                </a:r>
                <a14:m>
                  <m:oMath xmlns:m="http://schemas.openxmlformats.org/officeDocument/2006/math">
                    <m:r>
                      <a:rPr lang="en-US" i="1">
                        <a:effectLst/>
                        <a:latin typeface="Cambria Math" panose="02040503050406030204" pitchFamily="18" charset="0"/>
                        <a:ea typeface="MS Mincho" panose="02020609040205080304" pitchFamily="49" charset="-128"/>
                        <a:cs typeface="Times New Roman" panose="02020603050405020304" pitchFamily="18" charset="0"/>
                      </a:rPr>
                      <m:t>𝑁</m:t>
                    </m:r>
                    <m:r>
                      <a:rPr lang="es-ES" i="1">
                        <a:effectLst/>
                        <a:latin typeface="Cambria Math" panose="02040503050406030204" pitchFamily="18" charset="0"/>
                        <a:ea typeface="MS Mincho" panose="02020609040205080304" pitchFamily="49" charset="-128"/>
                        <a:cs typeface="Times New Roman" panose="02020603050405020304" pitchFamily="18" charset="0"/>
                      </a:rPr>
                      <m:t> = 1000</m:t>
                    </m:r>
                  </m:oMath>
                </a14:m>
                <a:r>
                  <a:rPr lang="es-ES" dirty="0">
                    <a:effectLst/>
                    <a:latin typeface="Cambria" panose="02040503050406030204" pitchFamily="18" charset="0"/>
                    <a:ea typeface="MS Mincho" panose="02020609040205080304" pitchFamily="49" charset="-128"/>
                    <a:cs typeface="Times New Roman" panose="02020603050405020304" pitchFamily="18" charset="0"/>
                  </a:rPr>
                  <a:t>: el número total de lanzamientos.</a:t>
                </a:r>
              </a:p>
              <a:p>
                <a:pPr>
                  <a:lnSpc>
                    <a:spcPct val="115000"/>
                  </a:lnSpc>
                  <a:spcAft>
                    <a:spcPts val="1000"/>
                  </a:spcAft>
                </a:pPr>
                <a:r>
                  <a:rPr lang="es-ES" dirty="0">
                    <a:effectLst/>
                    <a:latin typeface="Cambria" panose="02040503050406030204" pitchFamily="18" charset="0"/>
                    <a:ea typeface="MS Mincho" panose="02020609040205080304" pitchFamily="49" charset="-128"/>
                    <a:cs typeface="Times New Roman" panose="02020603050405020304" pitchFamily="18" charset="0"/>
                  </a:rPr>
                  <a:t> - Como la moneda está equilibrada, la probabilidad de que salga cara (</a:t>
                </a:r>
                <a14:m>
                  <m:oMath xmlns:m="http://schemas.openxmlformats.org/officeDocument/2006/math">
                    <m:sSub>
                      <m:sSubPr>
                        <m:ctrlPr>
                          <a:rPr lang="es-ES" i="1">
                            <a:effectLst/>
                            <a:latin typeface="Cambria Math" panose="02040503050406030204" pitchFamily="18" charset="0"/>
                            <a:ea typeface="MS Mincho" panose="02020609040205080304" pitchFamily="49" charset="-128"/>
                            <a:cs typeface="Times New Roman" panose="02020603050405020304" pitchFamily="18" charset="0"/>
                          </a:rPr>
                        </m:ctrlPr>
                      </m:sSubPr>
                      <m:e>
                        <m:r>
                          <a:rPr lang="es-ES" i="1">
                            <a:effectLst/>
                            <a:latin typeface="Cambria Math" panose="02040503050406030204" pitchFamily="18" charset="0"/>
                            <a:ea typeface="MS Mincho" panose="02020609040205080304" pitchFamily="49" charset="-128"/>
                            <a:cs typeface="Times New Roman" panose="02020603050405020304" pitchFamily="18" charset="0"/>
                          </a:rPr>
                          <m:t>𝑃</m:t>
                        </m:r>
                      </m:e>
                      <m:sub>
                        <m:r>
                          <a:rPr lang="es-ES" i="1">
                            <a:effectLst/>
                            <a:latin typeface="Cambria Math" panose="02040503050406030204" pitchFamily="18" charset="0"/>
                            <a:ea typeface="MS Mincho" panose="02020609040205080304" pitchFamily="49" charset="-128"/>
                            <a:cs typeface="Times New Roman" panose="02020603050405020304" pitchFamily="18" charset="0"/>
                          </a:rPr>
                          <m:t>𝑐𝑎𝑟𝑎</m:t>
                        </m:r>
                      </m:sub>
                    </m:sSub>
                  </m:oMath>
                </a14:m>
                <a:r>
                  <a:rPr lang="es-ES" dirty="0">
                    <a:effectLst/>
                    <a:latin typeface="Cambria" panose="02040503050406030204" pitchFamily="18" charset="0"/>
                    <a:ea typeface="MS Mincho" panose="02020609040205080304" pitchFamily="49" charset="-128"/>
                    <a:cs typeface="Times New Roman" panose="02020603050405020304" pitchFamily="18" charset="0"/>
                  </a:rPr>
                  <a:t>) es 0.5 y la probabilidad de que salga cruz (</a:t>
                </a:r>
                <a14:m>
                  <m:oMath xmlns:m="http://schemas.openxmlformats.org/officeDocument/2006/math">
                    <m:sSub>
                      <m:sSubPr>
                        <m:ctrlPr>
                          <a:rPr lang="es-ES" i="1">
                            <a:effectLst/>
                            <a:latin typeface="Cambria Math" panose="02040503050406030204" pitchFamily="18" charset="0"/>
                            <a:ea typeface="MS Mincho" panose="02020609040205080304" pitchFamily="49" charset="-128"/>
                            <a:cs typeface="Times New Roman" panose="02020603050405020304" pitchFamily="18" charset="0"/>
                          </a:rPr>
                        </m:ctrlPr>
                      </m:sSubPr>
                      <m:e>
                        <m:r>
                          <a:rPr lang="es-ES" i="1">
                            <a:effectLst/>
                            <a:latin typeface="Cambria Math" panose="02040503050406030204" pitchFamily="18" charset="0"/>
                            <a:ea typeface="MS Mincho" panose="02020609040205080304" pitchFamily="49" charset="-128"/>
                            <a:cs typeface="Times New Roman" panose="02020603050405020304" pitchFamily="18" charset="0"/>
                          </a:rPr>
                          <m:t>𝑃</m:t>
                        </m:r>
                      </m:e>
                      <m:sub>
                        <m:r>
                          <a:rPr lang="es-ES" i="1">
                            <a:effectLst/>
                            <a:latin typeface="Cambria Math" panose="02040503050406030204" pitchFamily="18" charset="0"/>
                            <a:ea typeface="MS Mincho" panose="02020609040205080304" pitchFamily="49" charset="-128"/>
                            <a:cs typeface="Times New Roman" panose="02020603050405020304" pitchFamily="18" charset="0"/>
                          </a:rPr>
                          <m:t>𝑐𝑟𝑢𝑧</m:t>
                        </m:r>
                      </m:sub>
                    </m:sSub>
                  </m:oMath>
                </a14:m>
                <a:r>
                  <a:rPr lang="es-ES" dirty="0">
                    <a:effectLst/>
                    <a:latin typeface="Cambria" panose="02040503050406030204" pitchFamily="18" charset="0"/>
                    <a:ea typeface="MS Mincho" panose="02020609040205080304" pitchFamily="49" charset="-128"/>
                    <a:cs typeface="Times New Roman" panose="02020603050405020304" pitchFamily="18" charset="0"/>
                  </a:rPr>
                  <a:t>) también es 0.5.</a:t>
                </a:r>
              </a:p>
              <a:p>
                <a:endParaRPr lang="es-ES" dirty="0"/>
              </a:p>
            </p:txBody>
          </p:sp>
        </mc:Choice>
        <mc:Fallback xmlns="">
          <p:sp>
            <p:nvSpPr>
              <p:cNvPr id="3" name="Marcador de contenido 2">
                <a:extLst>
                  <a:ext uri="{FF2B5EF4-FFF2-40B4-BE49-F238E27FC236}">
                    <a16:creationId xmlns:a16="http://schemas.microsoft.com/office/drawing/2014/main" id="{5F6D0505-9430-173B-60E1-FB2A254A7341}"/>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2921816381"/>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2D40D1-00FA-F3E2-FD5C-8B0653861F6A}"/>
              </a:ext>
            </a:extLst>
          </p:cNvPr>
          <p:cNvSpPr>
            <a:spLocks noGrp="1"/>
          </p:cNvSpPr>
          <p:nvPr>
            <p:ph type="title"/>
          </p:nvPr>
        </p:nvSpPr>
        <p:spPr/>
        <p:txBody>
          <a:bodyPr/>
          <a:lstStyle/>
          <a:p>
            <a:r>
              <a:rPr lang="es-ES" dirty="0"/>
              <a:t>Presión osmótica</a:t>
            </a:r>
          </a:p>
        </p:txBody>
      </p:sp>
      <p:sp>
        <p:nvSpPr>
          <p:cNvPr id="3" name="Marcador de contenido 2">
            <a:extLst>
              <a:ext uri="{FF2B5EF4-FFF2-40B4-BE49-F238E27FC236}">
                <a16:creationId xmlns:a16="http://schemas.microsoft.com/office/drawing/2014/main" id="{AD6B1146-C960-FB28-3022-FF747E80C3F5}"/>
              </a:ext>
            </a:extLst>
          </p:cNvPr>
          <p:cNvSpPr>
            <a:spLocks noGrp="1"/>
          </p:cNvSpPr>
          <p:nvPr>
            <p:ph sz="half" idx="1"/>
          </p:nvPr>
        </p:nvSpPr>
        <p:spPr/>
        <p:txBody>
          <a:bodyPr/>
          <a:lstStyle/>
          <a:p>
            <a:r>
              <a:rPr lang="es-ES" dirty="0"/>
              <a:t>Fuerza de depleción</a:t>
            </a:r>
          </a:p>
          <a:p>
            <a:endParaRPr lang="es-ES" dirty="0"/>
          </a:p>
          <a:p>
            <a:r>
              <a:rPr lang="es-ES" sz="1800" dirty="0"/>
              <a:t>La presión osmótica crea una fuerza de depleción entre las moléculas más grandes.</a:t>
            </a:r>
          </a:p>
          <a:p>
            <a:endParaRPr lang="es-ES" sz="1800" dirty="0"/>
          </a:p>
          <a:p>
            <a:r>
              <a:rPr lang="es-ES" sz="1800" dirty="0"/>
              <a:t>Experimentalmente se observa que si tenemos moléculas muy grandes rodeadas de otras más pequeñas estas se tienden a unir.</a:t>
            </a:r>
          </a:p>
          <a:p>
            <a:endParaRPr lang="es-ES" sz="1800" dirty="0"/>
          </a:p>
        </p:txBody>
      </p:sp>
      <p:pic>
        <p:nvPicPr>
          <p:cNvPr id="6" name="Marcador de contenido 5">
            <a:extLst>
              <a:ext uri="{FF2B5EF4-FFF2-40B4-BE49-F238E27FC236}">
                <a16:creationId xmlns:a16="http://schemas.microsoft.com/office/drawing/2014/main" id="{C139FDC1-0B53-9C67-702A-F0D0FB451C3B}"/>
              </a:ext>
            </a:extLst>
          </p:cNvPr>
          <p:cNvPicPr>
            <a:picLocks noGrp="1" noChangeAspect="1"/>
          </p:cNvPicPr>
          <p:nvPr>
            <p:ph sz="half" idx="2"/>
          </p:nvPr>
        </p:nvPicPr>
        <p:blipFill>
          <a:blip r:embed="rId2"/>
          <a:stretch>
            <a:fillRect/>
          </a:stretch>
        </p:blipFill>
        <p:spPr>
          <a:xfrm>
            <a:off x="6550696" y="1825625"/>
            <a:ext cx="4424607" cy="4351338"/>
          </a:xfrm>
        </p:spPr>
      </p:pic>
    </p:spTree>
    <p:extLst>
      <p:ext uri="{BB962C8B-B14F-4D97-AF65-F5344CB8AC3E}">
        <p14:creationId xmlns:p14="http://schemas.microsoft.com/office/powerpoint/2010/main" val="667817344"/>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2D40D1-00FA-F3E2-FD5C-8B0653861F6A}"/>
              </a:ext>
            </a:extLst>
          </p:cNvPr>
          <p:cNvSpPr>
            <a:spLocks noGrp="1"/>
          </p:cNvSpPr>
          <p:nvPr>
            <p:ph type="title"/>
          </p:nvPr>
        </p:nvSpPr>
        <p:spPr/>
        <p:txBody>
          <a:bodyPr/>
          <a:lstStyle/>
          <a:p>
            <a:r>
              <a:rPr lang="es-ES" dirty="0"/>
              <a:t>Presión osmótica</a:t>
            </a:r>
          </a:p>
        </p:txBody>
      </p:sp>
      <p:sp>
        <p:nvSpPr>
          <p:cNvPr id="3" name="Marcador de contenido 2">
            <a:extLst>
              <a:ext uri="{FF2B5EF4-FFF2-40B4-BE49-F238E27FC236}">
                <a16:creationId xmlns:a16="http://schemas.microsoft.com/office/drawing/2014/main" id="{AD6B1146-C960-FB28-3022-FF747E80C3F5}"/>
              </a:ext>
            </a:extLst>
          </p:cNvPr>
          <p:cNvSpPr>
            <a:spLocks noGrp="1"/>
          </p:cNvSpPr>
          <p:nvPr>
            <p:ph sz="half" idx="1"/>
          </p:nvPr>
        </p:nvSpPr>
        <p:spPr/>
        <p:txBody>
          <a:bodyPr/>
          <a:lstStyle/>
          <a:p>
            <a:r>
              <a:rPr lang="es-ES" dirty="0"/>
              <a:t>Fuerza de depleción</a:t>
            </a:r>
          </a:p>
          <a:p>
            <a:endParaRPr lang="es-ES" dirty="0"/>
          </a:p>
          <a:p>
            <a:r>
              <a:rPr lang="es-ES" sz="1800" dirty="0"/>
              <a:t>Consideremos dos partículas muy grandes (los cuadrados de la imagen) y partículas pequeñas de radio </a:t>
            </a:r>
            <a:r>
              <a:rPr lang="es-ES" sz="1800" i="1" dirty="0"/>
              <a:t>a </a:t>
            </a:r>
            <a:r>
              <a:rPr lang="es-ES" sz="1800" dirty="0"/>
              <a:t>(no son agua)</a:t>
            </a:r>
          </a:p>
          <a:p>
            <a:r>
              <a:rPr lang="es-ES" sz="1800" dirty="0"/>
              <a:t>Las partículas grandes, debido a su tamaño, excluyen a las más pequeñas en un área a su alrededor de radio </a:t>
            </a:r>
            <a:r>
              <a:rPr lang="es-ES" sz="1800" i="1" dirty="0"/>
              <a:t>a, </a:t>
            </a:r>
            <a:r>
              <a:rPr lang="es-ES" sz="1800" dirty="0"/>
              <a:t>por lo que el volumen de las partículas pequeñas queda reducido debido al volumen de las grandes </a:t>
            </a:r>
          </a:p>
          <a:p>
            <a:endParaRPr lang="es-ES" sz="1800" i="1" dirty="0"/>
          </a:p>
        </p:txBody>
      </p:sp>
      <p:pic>
        <p:nvPicPr>
          <p:cNvPr id="8" name="Marcador de contenido 7">
            <a:extLst>
              <a:ext uri="{FF2B5EF4-FFF2-40B4-BE49-F238E27FC236}">
                <a16:creationId xmlns:a16="http://schemas.microsoft.com/office/drawing/2014/main" id="{5AE47BF3-CDEB-572A-4CF8-4D5F514C5719}"/>
              </a:ext>
            </a:extLst>
          </p:cNvPr>
          <p:cNvPicPr>
            <a:picLocks noGrp="1" noChangeAspect="1"/>
          </p:cNvPicPr>
          <p:nvPr>
            <p:ph sz="half" idx="2"/>
          </p:nvPr>
        </p:nvPicPr>
        <p:blipFill>
          <a:blip r:embed="rId2"/>
          <a:stretch>
            <a:fillRect/>
          </a:stretch>
        </p:blipFill>
        <p:spPr>
          <a:xfrm>
            <a:off x="6172200" y="2817368"/>
            <a:ext cx="5181600" cy="2367852"/>
          </a:xfrm>
        </p:spPr>
      </p:pic>
    </p:spTree>
    <p:extLst>
      <p:ext uri="{BB962C8B-B14F-4D97-AF65-F5344CB8AC3E}">
        <p14:creationId xmlns:p14="http://schemas.microsoft.com/office/powerpoint/2010/main" val="689749613"/>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2D40D1-00FA-F3E2-FD5C-8B0653861F6A}"/>
              </a:ext>
            </a:extLst>
          </p:cNvPr>
          <p:cNvSpPr>
            <a:spLocks noGrp="1"/>
          </p:cNvSpPr>
          <p:nvPr>
            <p:ph type="title"/>
          </p:nvPr>
        </p:nvSpPr>
        <p:spPr/>
        <p:txBody>
          <a:bodyPr/>
          <a:lstStyle/>
          <a:p>
            <a:r>
              <a:rPr lang="es-ES" dirty="0"/>
              <a:t>Presión osmótica</a:t>
            </a:r>
          </a:p>
        </p:txBody>
      </p:sp>
      <p:sp>
        <p:nvSpPr>
          <p:cNvPr id="3" name="Marcador de contenido 2">
            <a:extLst>
              <a:ext uri="{FF2B5EF4-FFF2-40B4-BE49-F238E27FC236}">
                <a16:creationId xmlns:a16="http://schemas.microsoft.com/office/drawing/2014/main" id="{AD6B1146-C960-FB28-3022-FF747E80C3F5}"/>
              </a:ext>
            </a:extLst>
          </p:cNvPr>
          <p:cNvSpPr>
            <a:spLocks noGrp="1"/>
          </p:cNvSpPr>
          <p:nvPr>
            <p:ph sz="half" idx="1"/>
          </p:nvPr>
        </p:nvSpPr>
        <p:spPr/>
        <p:txBody>
          <a:bodyPr/>
          <a:lstStyle/>
          <a:p>
            <a:r>
              <a:rPr lang="es-ES" dirty="0"/>
              <a:t>Fuerza de depleción</a:t>
            </a:r>
          </a:p>
          <a:p>
            <a:endParaRPr lang="es-ES" dirty="0"/>
          </a:p>
          <a:p>
            <a:r>
              <a:rPr lang="es-ES" sz="1800" dirty="0"/>
              <a:t>Cuando dos partículas grandes se juntan por una cara que coincide, a medida que se juntan, sus zonas de depleción se fusionan y finalmente desaparecen.</a:t>
            </a:r>
          </a:p>
          <a:p>
            <a:r>
              <a:rPr lang="es-ES" sz="1800" dirty="0"/>
              <a:t>La correspondiente reducción en la energía libre proporciona una fuerza entrópica que impulsa las superficies a entrar en contacto.</a:t>
            </a:r>
          </a:p>
          <a:p>
            <a:r>
              <a:rPr lang="es-ES" sz="1800" dirty="0"/>
              <a:t>El efecto no comienza hasta que las dos superficies se acercan entre sí a menos del diámetro 2𝑎 de las partículas pequeñas</a:t>
            </a:r>
          </a:p>
          <a:p>
            <a:endParaRPr lang="es-ES" sz="1800" i="1" dirty="0"/>
          </a:p>
        </p:txBody>
      </p:sp>
      <p:pic>
        <p:nvPicPr>
          <p:cNvPr id="8" name="Marcador de contenido 7">
            <a:extLst>
              <a:ext uri="{FF2B5EF4-FFF2-40B4-BE49-F238E27FC236}">
                <a16:creationId xmlns:a16="http://schemas.microsoft.com/office/drawing/2014/main" id="{5AE47BF3-CDEB-572A-4CF8-4D5F514C5719}"/>
              </a:ext>
            </a:extLst>
          </p:cNvPr>
          <p:cNvPicPr>
            <a:picLocks noGrp="1" noChangeAspect="1"/>
          </p:cNvPicPr>
          <p:nvPr>
            <p:ph sz="half" idx="2"/>
          </p:nvPr>
        </p:nvPicPr>
        <p:blipFill>
          <a:blip r:embed="rId2"/>
          <a:stretch>
            <a:fillRect/>
          </a:stretch>
        </p:blipFill>
        <p:spPr>
          <a:xfrm>
            <a:off x="6172200" y="2817368"/>
            <a:ext cx="5181600" cy="2367852"/>
          </a:xfrm>
        </p:spPr>
      </p:pic>
    </p:spTree>
    <p:extLst>
      <p:ext uri="{BB962C8B-B14F-4D97-AF65-F5344CB8AC3E}">
        <p14:creationId xmlns:p14="http://schemas.microsoft.com/office/powerpoint/2010/main" val="4122435748"/>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2D40D1-00FA-F3E2-FD5C-8B0653861F6A}"/>
              </a:ext>
            </a:extLst>
          </p:cNvPr>
          <p:cNvSpPr>
            <a:spLocks noGrp="1"/>
          </p:cNvSpPr>
          <p:nvPr>
            <p:ph type="title"/>
          </p:nvPr>
        </p:nvSpPr>
        <p:spPr/>
        <p:txBody>
          <a:bodyPr/>
          <a:lstStyle/>
          <a:p>
            <a:r>
              <a:rPr lang="es-ES" dirty="0"/>
              <a:t>Presión osmótica</a:t>
            </a:r>
          </a:p>
        </p:txBody>
      </p:sp>
      <p:sp>
        <p:nvSpPr>
          <p:cNvPr id="3" name="Marcador de contenido 2">
            <a:extLst>
              <a:ext uri="{FF2B5EF4-FFF2-40B4-BE49-F238E27FC236}">
                <a16:creationId xmlns:a16="http://schemas.microsoft.com/office/drawing/2014/main" id="{AD6B1146-C960-FB28-3022-FF747E80C3F5}"/>
              </a:ext>
            </a:extLst>
          </p:cNvPr>
          <p:cNvSpPr>
            <a:spLocks noGrp="1"/>
          </p:cNvSpPr>
          <p:nvPr>
            <p:ph sz="half" idx="1"/>
          </p:nvPr>
        </p:nvSpPr>
        <p:spPr/>
        <p:txBody>
          <a:bodyPr/>
          <a:lstStyle/>
          <a:p>
            <a:r>
              <a:rPr lang="es-ES" dirty="0"/>
              <a:t>Fuerza de depleción</a:t>
            </a:r>
          </a:p>
          <a:p>
            <a:endParaRPr lang="es-ES" dirty="0"/>
          </a:p>
          <a:p>
            <a:r>
              <a:rPr lang="es-ES" sz="1800" dirty="0"/>
              <a:t>Cuando dos partículas grandes se juntan por una cara que coincide, a medida que se juntan, sus zonas de depleción se fusionan y finalmente desaparecen.</a:t>
            </a:r>
          </a:p>
          <a:p>
            <a:r>
              <a:rPr lang="es-ES" sz="1800" dirty="0"/>
              <a:t>La correspondiente reducción en la energía libre proporciona una fuerza entrópica que impulsa las superficies a entrar en contacto.</a:t>
            </a:r>
          </a:p>
          <a:p>
            <a:r>
              <a:rPr lang="es-ES" sz="1800" dirty="0"/>
              <a:t>El efecto no comienza hasta que las dos superficies se acercan entre sí a menos del diámetro 2𝑎 de las partículas pequeñas</a:t>
            </a:r>
          </a:p>
          <a:p>
            <a:endParaRPr lang="es-ES" sz="1800" i="1" dirty="0"/>
          </a:p>
        </p:txBody>
      </p:sp>
      <p:pic>
        <p:nvPicPr>
          <p:cNvPr id="8" name="Marcador de contenido 7">
            <a:extLst>
              <a:ext uri="{FF2B5EF4-FFF2-40B4-BE49-F238E27FC236}">
                <a16:creationId xmlns:a16="http://schemas.microsoft.com/office/drawing/2014/main" id="{5AE47BF3-CDEB-572A-4CF8-4D5F514C5719}"/>
              </a:ext>
            </a:extLst>
          </p:cNvPr>
          <p:cNvPicPr>
            <a:picLocks noGrp="1" noChangeAspect="1"/>
          </p:cNvPicPr>
          <p:nvPr>
            <p:ph sz="half" idx="2"/>
          </p:nvPr>
        </p:nvPicPr>
        <p:blipFill>
          <a:blip r:embed="rId2"/>
          <a:stretch>
            <a:fillRect/>
          </a:stretch>
        </p:blipFill>
        <p:spPr>
          <a:xfrm>
            <a:off x="6172200" y="2817368"/>
            <a:ext cx="5181600" cy="2367852"/>
          </a:xfrm>
        </p:spPr>
      </p:pic>
    </p:spTree>
    <p:extLst>
      <p:ext uri="{BB962C8B-B14F-4D97-AF65-F5344CB8AC3E}">
        <p14:creationId xmlns:p14="http://schemas.microsoft.com/office/powerpoint/2010/main" val="2613442057"/>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2D40D1-00FA-F3E2-FD5C-8B0653861F6A}"/>
              </a:ext>
            </a:extLst>
          </p:cNvPr>
          <p:cNvSpPr>
            <a:spLocks noGrp="1"/>
          </p:cNvSpPr>
          <p:nvPr>
            <p:ph type="title"/>
          </p:nvPr>
        </p:nvSpPr>
        <p:spPr/>
        <p:txBody>
          <a:bodyPr/>
          <a:lstStyle/>
          <a:p>
            <a:r>
              <a:rPr lang="es-ES" dirty="0"/>
              <a:t>Presión osmótica</a:t>
            </a:r>
          </a:p>
        </p:txBody>
      </p:sp>
      <p:sp>
        <p:nvSpPr>
          <p:cNvPr id="3" name="Marcador de contenido 2">
            <a:extLst>
              <a:ext uri="{FF2B5EF4-FFF2-40B4-BE49-F238E27FC236}">
                <a16:creationId xmlns:a16="http://schemas.microsoft.com/office/drawing/2014/main" id="{AD6B1146-C960-FB28-3022-FF747E80C3F5}"/>
              </a:ext>
            </a:extLst>
          </p:cNvPr>
          <p:cNvSpPr>
            <a:spLocks noGrp="1"/>
          </p:cNvSpPr>
          <p:nvPr>
            <p:ph sz="half" idx="1"/>
          </p:nvPr>
        </p:nvSpPr>
        <p:spPr/>
        <p:txBody>
          <a:bodyPr/>
          <a:lstStyle/>
          <a:p>
            <a:r>
              <a:rPr lang="es-ES" dirty="0"/>
              <a:t>Fuerza de depleción</a:t>
            </a:r>
          </a:p>
          <a:p>
            <a:endParaRPr lang="es-ES" dirty="0"/>
          </a:p>
          <a:p>
            <a:r>
              <a:rPr lang="es-ES" sz="1800" dirty="0"/>
              <a:t>También podemos interpretar la interacción de depleción en términos de presión.</a:t>
            </a:r>
          </a:p>
          <a:p>
            <a:r>
              <a:rPr lang="es-ES" sz="1800" dirty="0"/>
              <a:t>En la zona entre las dos partículas cuando se juntan una distancia menor a </a:t>
            </a:r>
            <a:r>
              <a:rPr lang="es-ES" sz="1800" i="1" dirty="0"/>
              <a:t>2a</a:t>
            </a:r>
            <a:r>
              <a:rPr lang="es-ES" sz="1800" dirty="0"/>
              <a:t> es como si hubiera una membrana semipermeable en la entrada del hueco, que admite agua, pero no partículas.</a:t>
            </a:r>
          </a:p>
          <a:p>
            <a:r>
              <a:rPr lang="es-ES" sz="1800" dirty="0"/>
              <a:t>La presión osmótica a través de esta membrana virtual succiona agua del hueco, forzando a las dos partículas grandes a entrar en contacto.</a:t>
            </a:r>
          </a:p>
        </p:txBody>
      </p:sp>
      <p:pic>
        <p:nvPicPr>
          <p:cNvPr id="8" name="Marcador de contenido 7">
            <a:extLst>
              <a:ext uri="{FF2B5EF4-FFF2-40B4-BE49-F238E27FC236}">
                <a16:creationId xmlns:a16="http://schemas.microsoft.com/office/drawing/2014/main" id="{5AE47BF3-CDEB-572A-4CF8-4D5F514C5719}"/>
              </a:ext>
            </a:extLst>
          </p:cNvPr>
          <p:cNvPicPr>
            <a:picLocks noGrp="1" noChangeAspect="1"/>
          </p:cNvPicPr>
          <p:nvPr>
            <p:ph sz="half" idx="2"/>
          </p:nvPr>
        </p:nvPicPr>
        <p:blipFill>
          <a:blip r:embed="rId2"/>
          <a:stretch>
            <a:fillRect/>
          </a:stretch>
        </p:blipFill>
        <p:spPr>
          <a:xfrm>
            <a:off x="6172200" y="2817368"/>
            <a:ext cx="5181600" cy="2367852"/>
          </a:xfrm>
        </p:spPr>
      </p:pic>
    </p:spTree>
    <p:extLst>
      <p:ext uri="{BB962C8B-B14F-4D97-AF65-F5344CB8AC3E}">
        <p14:creationId xmlns:p14="http://schemas.microsoft.com/office/powerpoint/2010/main" val="582207089"/>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2D40D1-00FA-F3E2-FD5C-8B0653861F6A}"/>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D6B1146-C960-FB28-3022-FF747E80C3F5}"/>
                  </a:ext>
                </a:extLst>
              </p:cNvPr>
              <p:cNvSpPr>
                <a:spLocks noGrp="1"/>
              </p:cNvSpPr>
              <p:nvPr>
                <p:ph sz="half" idx="1"/>
              </p:nvPr>
            </p:nvSpPr>
            <p:spPr/>
            <p:txBody>
              <a:bodyPr/>
              <a:lstStyle/>
              <a:p>
                <a:r>
                  <a:rPr lang="es-ES" dirty="0"/>
                  <a:t>Fuerza de depleción</a:t>
                </a:r>
              </a:p>
              <a:p>
                <a:endParaRPr lang="es-ES" sz="1800" dirty="0"/>
              </a:p>
              <a:p>
                <a:r>
                  <a:rPr lang="es-ES" sz="1800" dirty="0"/>
                  <a:t>La presión la podemos definir como:</a:t>
                </a:r>
              </a:p>
              <a:p>
                <a:pPr marL="0" indent="0">
                  <a:buNone/>
                </a:pPr>
                <a14:m>
                  <m:oMathPara xmlns:m="http://schemas.openxmlformats.org/officeDocument/2006/math">
                    <m:oMathParaPr>
                      <m:jc m:val="centerGroup"/>
                    </m:oMathParaPr>
                    <m:oMath xmlns:m="http://schemas.openxmlformats.org/officeDocument/2006/math">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𝑑𝐹</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𝑑𝑉</m:t>
                          </m:r>
                        </m:den>
                      </m:f>
                    </m:oMath>
                  </m:oMathPara>
                </a14:m>
                <a:endParaRPr lang="es-ES" sz="1800" dirty="0"/>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 medida que las superficies se acercan, el volumen de la zona de depleción entre ellas se reduce de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𝑎𝐴</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 cero. Multiplicando este cambio por la caída de presión </a:t>
                </a: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 la zona obtenemos:</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f>
                        <m:fPr>
                          <m:ctrlP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s-ES" sz="1800" kern="100">
                              <a:effectLst/>
                              <a:latin typeface="Cambria Math" panose="02040503050406030204" pitchFamily="18" charset="0"/>
                              <a:ea typeface="Calibri" panose="020F0502020204030204" pitchFamily="34" charset="0"/>
                              <a:cs typeface="Times New Roman" panose="02020603050405020304" pitchFamily="18" charset="0"/>
                            </a:rPr>
                            <m:t>Δ</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𝐹</m:t>
                          </m:r>
                        </m:num>
                        <m:den>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𝐴</m:t>
                          </m:r>
                        </m:den>
                      </m:f>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𝑐</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 2</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dirty="0"/>
              </a:p>
            </p:txBody>
          </p:sp>
        </mc:Choice>
        <mc:Fallback xmlns="">
          <p:sp>
            <p:nvSpPr>
              <p:cNvPr id="3" name="Marcador de contenido 2">
                <a:extLst>
                  <a:ext uri="{FF2B5EF4-FFF2-40B4-BE49-F238E27FC236}">
                    <a16:creationId xmlns:a16="http://schemas.microsoft.com/office/drawing/2014/main" id="{AD6B1146-C960-FB28-3022-FF747E80C3F5}"/>
                  </a:ext>
                </a:extLst>
              </p:cNvPr>
              <p:cNvSpPr>
                <a:spLocks noGrp="1" noRot="1" noChangeAspect="1" noMove="1" noResize="1" noEditPoints="1" noAdjustHandles="1" noChangeArrowheads="1" noChangeShapeType="1" noTextEdit="1"/>
              </p:cNvSpPr>
              <p:nvPr>
                <p:ph sz="half" idx="1"/>
              </p:nvPr>
            </p:nvSpPr>
            <p:spPr>
              <a:blipFill>
                <a:blip r:embed="rId2"/>
                <a:stretch>
                  <a:fillRect l="-2118" t="-2381" r="-235"/>
                </a:stretch>
              </a:blipFill>
            </p:spPr>
            <p:txBody>
              <a:bodyPr/>
              <a:lstStyle/>
              <a:p>
                <a:r>
                  <a:rPr lang="es-ES">
                    <a:noFill/>
                  </a:rPr>
                  <a:t> </a:t>
                </a:r>
              </a:p>
            </p:txBody>
          </p:sp>
        </mc:Fallback>
      </mc:AlternateContent>
      <p:pic>
        <p:nvPicPr>
          <p:cNvPr id="8" name="Marcador de contenido 7">
            <a:extLst>
              <a:ext uri="{FF2B5EF4-FFF2-40B4-BE49-F238E27FC236}">
                <a16:creationId xmlns:a16="http://schemas.microsoft.com/office/drawing/2014/main" id="{5AE47BF3-CDEB-572A-4CF8-4D5F514C5719}"/>
              </a:ext>
            </a:extLst>
          </p:cNvPr>
          <p:cNvPicPr>
            <a:picLocks noGrp="1" noChangeAspect="1"/>
          </p:cNvPicPr>
          <p:nvPr>
            <p:ph sz="half" idx="2"/>
          </p:nvPr>
        </p:nvPicPr>
        <p:blipFill>
          <a:blip r:embed="rId3"/>
          <a:stretch>
            <a:fillRect/>
          </a:stretch>
        </p:blipFill>
        <p:spPr>
          <a:xfrm>
            <a:off x="6172200" y="2817368"/>
            <a:ext cx="5181600" cy="2367852"/>
          </a:xfrm>
        </p:spPr>
      </p:pic>
    </p:spTree>
    <p:extLst>
      <p:ext uri="{BB962C8B-B14F-4D97-AF65-F5344CB8AC3E}">
        <p14:creationId xmlns:p14="http://schemas.microsoft.com/office/powerpoint/2010/main" val="4217549243"/>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2D40D1-00FA-F3E2-FD5C-8B0653861F6A}"/>
              </a:ext>
            </a:extLst>
          </p:cNvPr>
          <p:cNvSpPr>
            <a:spLocks noGrp="1"/>
          </p:cNvSpPr>
          <p:nvPr>
            <p:ph type="title"/>
          </p:nvPr>
        </p:nvSpPr>
        <p:spPr/>
        <p:txBody>
          <a:bodyPr/>
          <a:lstStyle/>
          <a:p>
            <a:r>
              <a:rPr lang="es-ES" dirty="0"/>
              <a:t>Presión osmótica</a:t>
            </a:r>
          </a:p>
        </p:txBody>
      </p:sp>
      <p:sp>
        <p:nvSpPr>
          <p:cNvPr id="3" name="Marcador de contenido 2">
            <a:extLst>
              <a:ext uri="{FF2B5EF4-FFF2-40B4-BE49-F238E27FC236}">
                <a16:creationId xmlns:a16="http://schemas.microsoft.com/office/drawing/2014/main" id="{AD6B1146-C960-FB28-3022-FF747E80C3F5}"/>
              </a:ext>
            </a:extLst>
          </p:cNvPr>
          <p:cNvSpPr>
            <a:spLocks noGrp="1"/>
          </p:cNvSpPr>
          <p:nvPr>
            <p:ph sz="half" idx="1"/>
          </p:nvPr>
        </p:nvSpPr>
        <p:spPr/>
        <p:txBody>
          <a:bodyPr/>
          <a:lstStyle/>
          <a:p>
            <a:r>
              <a:rPr lang="es-ES" dirty="0"/>
              <a:t>Fuerza de depleción</a:t>
            </a:r>
          </a:p>
          <a:p>
            <a:endParaRPr lang="es-ES" sz="1800" dirty="0"/>
          </a:p>
          <a:p>
            <a:r>
              <a:rPr lang="es-ES" sz="1800" dirty="0"/>
              <a:t>La fuerza de depleción es una fuerza entrópica que tiende a agregar las partículas más grandes entre sí.</a:t>
            </a:r>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Puede ser contraintuitivo, pero algunas veces la agregación de </a:t>
            </a:r>
            <a:r>
              <a:rPr lang="es-ES" sz="1800" kern="100" dirty="0">
                <a:latin typeface="Calibri" panose="020F0502020204030204" pitchFamily="34" charset="0"/>
                <a:ea typeface="Calibri" panose="020F0502020204030204" pitchFamily="34" charset="0"/>
                <a:cs typeface="Times New Roman" panose="02020603050405020304" pitchFamily="18" charset="0"/>
              </a:rPr>
              <a:t>ciertas partículas aumenta la entropía en vez de disminuirla.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dirty="0"/>
          </a:p>
        </p:txBody>
      </p:sp>
      <p:pic>
        <p:nvPicPr>
          <p:cNvPr id="7" name="Marcador de contenido 6">
            <a:extLst>
              <a:ext uri="{FF2B5EF4-FFF2-40B4-BE49-F238E27FC236}">
                <a16:creationId xmlns:a16="http://schemas.microsoft.com/office/drawing/2014/main" id="{162214E0-5C91-6628-A692-3101EBAEFD04}"/>
              </a:ext>
            </a:extLst>
          </p:cNvPr>
          <p:cNvPicPr>
            <a:picLocks noGrp="1" noChangeAspect="1"/>
          </p:cNvPicPr>
          <p:nvPr>
            <p:ph sz="half" idx="2"/>
          </p:nvPr>
        </p:nvPicPr>
        <p:blipFill>
          <a:blip r:embed="rId2"/>
          <a:stretch>
            <a:fillRect/>
          </a:stretch>
        </p:blipFill>
        <p:spPr>
          <a:xfrm>
            <a:off x="6172200" y="2474086"/>
            <a:ext cx="5181600" cy="3054416"/>
          </a:xfrm>
        </p:spPr>
      </p:pic>
    </p:spTree>
    <p:extLst>
      <p:ext uri="{BB962C8B-B14F-4D97-AF65-F5344CB8AC3E}">
        <p14:creationId xmlns:p14="http://schemas.microsoft.com/office/powerpoint/2010/main" val="2499472684"/>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2B7399-416D-9229-D891-205CA8EF8179}"/>
              </a:ext>
            </a:extLst>
          </p:cNvPr>
          <p:cNvSpPr>
            <a:spLocks noGrp="1"/>
          </p:cNvSpPr>
          <p:nvPr>
            <p:ph type="title"/>
          </p:nvPr>
        </p:nvSpPr>
        <p:spPr/>
        <p:txBody>
          <a:bodyPr/>
          <a:lstStyle/>
          <a:p>
            <a:r>
              <a:rPr lang="es-ES" dirty="0"/>
              <a:t>Presión osmótica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398CA71-0969-71FB-342B-D15A6751E731}"/>
                  </a:ext>
                </a:extLst>
              </p:cNvPr>
              <p:cNvSpPr>
                <a:spLocks noGrp="1"/>
              </p:cNvSpPr>
              <p:nvPr>
                <p:ph sz="half" idx="1"/>
              </p:nvPr>
            </p:nvSpPr>
            <p:spPr/>
            <p:txBody>
              <a:bodyPr/>
              <a:lstStyle/>
              <a:p>
                <a:r>
                  <a:rPr lang="es-ES" dirty="0"/>
                  <a:t>Presión y flujo osmóticos</a:t>
                </a:r>
              </a:p>
              <a:p>
                <a:endParaRPr lang="es-ES" dirty="0"/>
              </a:p>
              <a:p>
                <a:r>
                  <a:rPr lang="es-ES" sz="1800" dirty="0"/>
                  <a:t>Presión osmótica:</a:t>
                </a:r>
              </a:p>
              <a:p>
                <a:endParaRPr lang="es-ES" sz="1800" dirty="0"/>
              </a:p>
              <a:p>
                <a:pPr marL="0" indent="0">
                  <a:buNone/>
                </a:pPr>
                <a14:m>
                  <m:oMathPara xmlns:m="http://schemas.openxmlformats.org/officeDocument/2006/math">
                    <m:oMathParaPr>
                      <m:jc m:val="centerGroup"/>
                    </m:oMathParaPr>
                    <m:oMath xmlns:m="http://schemas.openxmlformats.org/officeDocument/2006/math">
                      <m:f>
                        <m:fPr>
                          <m:ctrlPr>
                            <a:rPr lang="es-ES" sz="1200" i="1" smtClean="0">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𝑑𝑝</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𝑑𝑧</m:t>
                          </m:r>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𝑇</m:t>
                      </m:r>
                      <m:f>
                        <m:fPr>
                          <m:ctrlPr>
                            <a:rPr lang="es-ES" sz="1200"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𝑑𝑐</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𝑑𝑧</m:t>
                          </m:r>
                        </m:den>
                      </m:f>
                    </m:oMath>
                  </m:oMathPara>
                </a14:m>
                <a:endParaRPr lang="es-ES" sz="1800" dirty="0"/>
              </a:p>
              <a:p>
                <a:r>
                  <a:rPr lang="es-ES" sz="1800" dirty="0"/>
                  <a:t>Flujo osmótico:</a:t>
                </a:r>
              </a:p>
              <a:p>
                <a:endParaRPr lang="es-ES" sz="1800" dirty="0"/>
              </a:p>
              <a:p>
                <a:pPr marL="0" indent="0">
                  <a:buNone/>
                </a:pPr>
                <a14:m>
                  <m:oMathPara xmlns:m="http://schemas.openxmlformats.org/officeDocument/2006/math">
                    <m:oMathParaPr>
                      <m:jc m:val="centerGroup"/>
                    </m:oMathParaPr>
                    <m:oMath xmlns:m="http://schemas.openxmlformats.org/officeDocument/2006/math">
                      <m:sSub>
                        <m:sSubPr>
                          <m:ctrlPr>
                            <a:rPr lang="es-ES" sz="1200" i="1" smtClean="0">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𝑗</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𝑣</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𝑝</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r>
                        <a:rPr lang="es-ES" sz="1800" i="1">
                          <a:effectLst/>
                          <a:latin typeface="Cambria Math" panose="02040503050406030204" pitchFamily="18" charset="0"/>
                          <a:ea typeface="Calibri" panose="020F0502020204030204" pitchFamily="34" charset="0"/>
                          <a:cs typeface="Times New Roman" panose="02020603050405020304" pitchFamily="18" charset="0"/>
                        </a:rPr>
                        <m:t>𝛥</m:t>
                      </m:r>
                      <m:r>
                        <a:rPr lang="es-ES" sz="1800" i="1">
                          <a:effectLst/>
                          <a:latin typeface="Cambria Math" panose="02040503050406030204" pitchFamily="18" charset="0"/>
                          <a:ea typeface="Calibri" panose="020F0502020204030204" pitchFamily="34" charset="0"/>
                          <a:cs typeface="Times New Roman" panose="02020603050405020304" pitchFamily="18" charset="0"/>
                        </a:rPr>
                        <m:t>𝑝</m:t>
                      </m:r>
                      <m:r>
                        <a:rPr lang="es-ES"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s-ES" sz="1200" i="1">
                              <a:effectLst/>
                              <a:latin typeface="Cambria Math" panose="02040503050406030204" pitchFamily="18" charset="0"/>
                            </a:rPr>
                          </m:ctrlPr>
                        </m:dPr>
                        <m:e>
                          <m:r>
                            <a:rPr lang="es-ES" sz="1800" i="1">
                              <a:effectLst/>
                              <a:latin typeface="Cambria Math" panose="02040503050406030204" pitchFamily="18" charset="0"/>
                              <a:ea typeface="Calibri" panose="020F0502020204030204" pitchFamily="34" charset="0"/>
                              <a:cs typeface="Times New Roman" panose="02020603050405020304" pitchFamily="18" charset="0"/>
                            </a:rPr>
                            <m:t>𝛥</m:t>
                          </m:r>
                          <m:r>
                            <a:rPr lang="es-ES" sz="1800" i="1">
                              <a:effectLst/>
                              <a:latin typeface="Cambria Math" panose="02040503050406030204" pitchFamily="18" charset="0"/>
                              <a:ea typeface="Calibri" panose="020F0502020204030204" pitchFamily="34" charset="0"/>
                              <a:cs typeface="Times New Roman" panose="02020603050405020304" pitchFamily="18" charset="0"/>
                            </a:rPr>
                            <m:t>𝑐</m:t>
                          </m:r>
                        </m:e>
                      </m:d>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𝑇</m:t>
                      </m:r>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s-ES" sz="1800" dirty="0"/>
              </a:p>
            </p:txBody>
          </p:sp>
        </mc:Choice>
        <mc:Fallback xmlns="">
          <p:sp>
            <p:nvSpPr>
              <p:cNvPr id="3" name="Marcador de contenido 2">
                <a:extLst>
                  <a:ext uri="{FF2B5EF4-FFF2-40B4-BE49-F238E27FC236}">
                    <a16:creationId xmlns:a16="http://schemas.microsoft.com/office/drawing/2014/main" id="{8398CA71-0969-71FB-342B-D15A6751E731}"/>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5" name="Marcador de contenido 4" descr="Diagrama&#10;&#10;Descripción generada automáticamente">
            <a:extLst>
              <a:ext uri="{FF2B5EF4-FFF2-40B4-BE49-F238E27FC236}">
                <a16:creationId xmlns:a16="http://schemas.microsoft.com/office/drawing/2014/main" id="{4D07F201-1B89-15DF-57D4-4906971BE083}"/>
              </a:ext>
            </a:extLst>
          </p:cNvPr>
          <p:cNvPicPr>
            <a:picLocks noGrp="1" noChangeAspect="1"/>
          </p:cNvPicPr>
          <p:nvPr>
            <p:ph sz="half" idx="2"/>
          </p:nvPr>
        </p:nvPicPr>
        <p:blipFill rotWithShape="1">
          <a:blip r:embed="rId3"/>
          <a:srcRect b="32695"/>
          <a:stretch/>
        </p:blipFill>
        <p:spPr bwMode="auto">
          <a:xfrm>
            <a:off x="6172200" y="2586488"/>
            <a:ext cx="5181600" cy="2829611"/>
          </a:xfrm>
          <a:prstGeom prst="rect">
            <a:avLst/>
          </a:prstGeom>
          <a:ln>
            <a:noFill/>
          </a:ln>
          <a:extLst>
            <a:ext uri="{53640926-AAD7-44D8-BBD7-CCE9431645EC}">
              <a14:shadowObscured xmlns:a14="http://schemas.microsoft.com/office/drawing/2010/main"/>
            </a:ext>
          </a:extLst>
        </p:spPr>
      </p:pic>
      <p:sp>
        <p:nvSpPr>
          <p:cNvPr id="6" name="CuadroTexto 5">
            <a:extLst>
              <a:ext uri="{FF2B5EF4-FFF2-40B4-BE49-F238E27FC236}">
                <a16:creationId xmlns:a16="http://schemas.microsoft.com/office/drawing/2014/main" id="{788F7DF5-7FCC-A2C4-4B34-8A8862729BD9}"/>
              </a:ext>
            </a:extLst>
          </p:cNvPr>
          <p:cNvSpPr txBox="1"/>
          <p:nvPr/>
        </p:nvSpPr>
        <p:spPr>
          <a:xfrm>
            <a:off x="0" y="6488668"/>
            <a:ext cx="5739072" cy="646331"/>
          </a:xfrm>
          <a:prstGeom prst="rect">
            <a:avLst/>
          </a:prstGeom>
          <a:noFill/>
        </p:spPr>
        <p:txBody>
          <a:bodyPr wrap="none" rtlCol="0">
            <a:spAutoFit/>
          </a:bodyPr>
          <a:lstStyle/>
          <a:p>
            <a:r>
              <a:rPr lang="es-ES" dirty="0"/>
              <a:t>Ver apuntes: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Explicación de la presión y el flujo osmóticos.</a:t>
            </a:r>
          </a:p>
          <a:p>
            <a:endParaRPr lang="es-ES" dirty="0"/>
          </a:p>
        </p:txBody>
      </p:sp>
    </p:spTree>
    <p:extLst>
      <p:ext uri="{BB962C8B-B14F-4D97-AF65-F5344CB8AC3E}">
        <p14:creationId xmlns:p14="http://schemas.microsoft.com/office/powerpoint/2010/main" val="1071532930"/>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BCF5E-D397-90C5-FE77-8B2E9B4FFDFA}"/>
              </a:ext>
            </a:extLst>
          </p:cNvPr>
          <p:cNvSpPr>
            <a:spLocks noGrp="1"/>
          </p:cNvSpPr>
          <p:nvPr>
            <p:ph type="title"/>
          </p:nvPr>
        </p:nvSpPr>
        <p:spPr/>
        <p:txBody>
          <a:bodyPr/>
          <a:lstStyle/>
          <a:p>
            <a:r>
              <a:rPr lang="es-ES" dirty="0"/>
              <a:t>Fuerza electrostática</a:t>
            </a:r>
          </a:p>
        </p:txBody>
      </p:sp>
      <p:sp>
        <p:nvSpPr>
          <p:cNvPr id="3" name="Marcador de contenido 2">
            <a:extLst>
              <a:ext uri="{FF2B5EF4-FFF2-40B4-BE49-F238E27FC236}">
                <a16:creationId xmlns:a16="http://schemas.microsoft.com/office/drawing/2014/main" id="{1AEF6F58-D621-C133-353C-8EC1FF0F4921}"/>
              </a:ext>
            </a:extLst>
          </p:cNvPr>
          <p:cNvSpPr>
            <a:spLocks noGrp="1"/>
          </p:cNvSpPr>
          <p:nvPr>
            <p:ph sz="half" idx="1"/>
          </p:nvPr>
        </p:nvSpPr>
        <p:spPr/>
        <p:txBody>
          <a:bodyPr>
            <a:normAutofit/>
          </a:bodyPr>
          <a:lstStyle/>
          <a:p>
            <a:r>
              <a:rPr lang="es-ES" sz="1800" dirty="0"/>
              <a:t>Hemos visto las fuerzas entrópicas que afectan a las partículas no cargadas, sin embargo, no es la única fuerza que actúa sobre ellas.</a:t>
            </a:r>
          </a:p>
          <a:p>
            <a:endParaRPr lang="es-ES" sz="1800" dirty="0"/>
          </a:p>
          <a:p>
            <a:r>
              <a:rPr lang="es-ES" sz="1800" dirty="0"/>
              <a:t>Muchas macromoléculas, entre las que se encuentra el ADN tienen carga neta, lo que da lugar a que existan fuerzas electrostáticas.</a:t>
            </a:r>
          </a:p>
          <a:p>
            <a:endParaRPr lang="es-ES" sz="1800" dirty="0"/>
          </a:p>
          <a:p>
            <a:r>
              <a:rPr lang="es-ES" sz="1800" dirty="0"/>
              <a:t>Esta carga se debe a que hay macromoléculas con enlaces débiles (no covalentes) que se disocian en la presencia de agua. Se forman las macromoléculas iónicas y los contraiones.</a:t>
            </a:r>
          </a:p>
        </p:txBody>
      </p:sp>
      <p:pic>
        <p:nvPicPr>
          <p:cNvPr id="6" name="Marcador de contenido 5">
            <a:extLst>
              <a:ext uri="{FF2B5EF4-FFF2-40B4-BE49-F238E27FC236}">
                <a16:creationId xmlns:a16="http://schemas.microsoft.com/office/drawing/2014/main" id="{46AF99DC-E7F6-0AA9-6F12-6FE323F9AF14}"/>
              </a:ext>
            </a:extLst>
          </p:cNvPr>
          <p:cNvPicPr>
            <a:picLocks noGrp="1" noChangeAspect="1"/>
          </p:cNvPicPr>
          <p:nvPr>
            <p:ph sz="half" idx="2"/>
          </p:nvPr>
        </p:nvPicPr>
        <p:blipFill>
          <a:blip r:embed="rId2"/>
          <a:stretch>
            <a:fillRect/>
          </a:stretch>
        </p:blipFill>
        <p:spPr>
          <a:xfrm>
            <a:off x="6172200" y="2274094"/>
            <a:ext cx="5181600" cy="3454400"/>
          </a:xfrm>
        </p:spPr>
      </p:pic>
    </p:spTree>
    <p:extLst>
      <p:ext uri="{BB962C8B-B14F-4D97-AF65-F5344CB8AC3E}">
        <p14:creationId xmlns:p14="http://schemas.microsoft.com/office/powerpoint/2010/main" val="2698279487"/>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BCF5E-D397-90C5-FE77-8B2E9B4FFDFA}"/>
              </a:ext>
            </a:extLst>
          </p:cNvPr>
          <p:cNvSpPr>
            <a:spLocks noGrp="1"/>
          </p:cNvSpPr>
          <p:nvPr>
            <p:ph type="title"/>
          </p:nvPr>
        </p:nvSpPr>
        <p:spPr/>
        <p:txBody>
          <a:bodyPr/>
          <a:lstStyle/>
          <a:p>
            <a:r>
              <a:rPr lang="es-ES" dirty="0"/>
              <a:t>Fuerza electrostática</a:t>
            </a:r>
          </a:p>
        </p:txBody>
      </p:sp>
      <p:sp>
        <p:nvSpPr>
          <p:cNvPr id="3" name="Marcador de contenido 2">
            <a:extLst>
              <a:ext uri="{FF2B5EF4-FFF2-40B4-BE49-F238E27FC236}">
                <a16:creationId xmlns:a16="http://schemas.microsoft.com/office/drawing/2014/main" id="{1AEF6F58-D621-C133-353C-8EC1FF0F4921}"/>
              </a:ext>
            </a:extLst>
          </p:cNvPr>
          <p:cNvSpPr>
            <a:spLocks noGrp="1"/>
          </p:cNvSpPr>
          <p:nvPr>
            <p:ph sz="half" idx="1"/>
          </p:nvPr>
        </p:nvSpPr>
        <p:spPr/>
        <p:txBody>
          <a:bodyPr>
            <a:normAutofit/>
          </a:bodyPr>
          <a:lstStyle/>
          <a:p>
            <a:r>
              <a:rPr lang="es-ES" sz="1800" dirty="0"/>
              <a:t>Los contraiones se enfrentan a dos fuerzas contrapuestas, por un lado, la atracción electrostática trata de unirlos otra vez a su ion y por otro la fuerza entrópica trata de alejarlos y dispersarlos.</a:t>
            </a:r>
          </a:p>
          <a:p>
            <a:r>
              <a:rPr lang="es-ES" sz="1800" dirty="0"/>
              <a:t>Esto da lugar a que se generen nubes de contraiones alrededor de las moléculas cargadas, haciendo que su carga global tienda a 0.</a:t>
            </a:r>
          </a:p>
          <a:p>
            <a:endParaRPr lang="es-ES" sz="1800" dirty="0"/>
          </a:p>
        </p:txBody>
      </p:sp>
      <p:pic>
        <p:nvPicPr>
          <p:cNvPr id="6" name="Marcador de contenido 5">
            <a:extLst>
              <a:ext uri="{FF2B5EF4-FFF2-40B4-BE49-F238E27FC236}">
                <a16:creationId xmlns:a16="http://schemas.microsoft.com/office/drawing/2014/main" id="{46AF99DC-E7F6-0AA9-6F12-6FE323F9AF14}"/>
              </a:ext>
            </a:extLst>
          </p:cNvPr>
          <p:cNvPicPr>
            <a:picLocks noGrp="1" noChangeAspect="1"/>
          </p:cNvPicPr>
          <p:nvPr>
            <p:ph sz="half" idx="2"/>
          </p:nvPr>
        </p:nvPicPr>
        <p:blipFill>
          <a:blip r:embed="rId2"/>
          <a:stretch>
            <a:fillRect/>
          </a:stretch>
        </p:blipFill>
        <p:spPr>
          <a:xfrm>
            <a:off x="6172200" y="2274094"/>
            <a:ext cx="5181600" cy="3454400"/>
          </a:xfrm>
        </p:spPr>
      </p:pic>
    </p:spTree>
    <p:extLst>
      <p:ext uri="{BB962C8B-B14F-4D97-AF65-F5344CB8AC3E}">
        <p14:creationId xmlns:p14="http://schemas.microsoft.com/office/powerpoint/2010/main" val="395205497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479DBC-02BD-3A42-D28B-4DD54B1B1681}"/>
              </a:ext>
            </a:extLst>
          </p:cNvPr>
          <p:cNvSpPr>
            <a:spLocks noGrp="1"/>
          </p:cNvSpPr>
          <p:nvPr>
            <p:ph type="title"/>
          </p:nvPr>
        </p:nvSpPr>
        <p:spPr/>
        <p:txBody>
          <a:bodyPr/>
          <a:lstStyle/>
          <a:p>
            <a:r>
              <a:rPr lang="es-ES" dirty="0"/>
              <a:t>¿Cómo se mide el desorden?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D0505-9430-173B-60E1-FB2A254A7341}"/>
                  </a:ext>
                </a:extLst>
              </p:cNvPr>
              <p:cNvSpPr>
                <a:spLocks noGrp="1"/>
              </p:cNvSpPr>
              <p:nvPr>
                <p:ph idx="1"/>
              </p:nvPr>
            </p:nvSpPr>
            <p:spPr>
              <a:xfrm>
                <a:off x="838200" y="1825624"/>
                <a:ext cx="10515600" cy="5032375"/>
              </a:xfrm>
            </p:spPr>
            <p:txBody>
              <a:bodyPr>
                <a:normAutofit/>
              </a:bodyPr>
              <a:lstStyle/>
              <a:p>
                <a:r>
                  <a:rPr lang="es-ES" b="1" dirty="0"/>
                  <a:t>Ejemplo:</a:t>
                </a:r>
                <a:endParaRPr lang="es-ES"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2. Aplicamos la fórmula de entropía de Shannon:</a:t>
                </a:r>
              </a:p>
              <a:p>
                <a:pPr>
                  <a:lnSpc>
                    <a:spcPct val="115000"/>
                  </a:lnSpc>
                  <a:spcAft>
                    <a:spcPts val="1000"/>
                  </a:spcAft>
                </a:pPr>
                <a14:m>
                  <m:oMath xmlns:m="http://schemas.openxmlformats.org/officeDocument/2006/math">
                    <m:f>
                      <m:fPr>
                        <m:ctrlPr>
                          <a:rPr lang="es-ES" sz="2000" i="1">
                            <a:latin typeface="Cambria Math" panose="02040503050406030204" pitchFamily="18" charset="0"/>
                          </a:rPr>
                        </m:ctrlPr>
                      </m:fPr>
                      <m:num>
                        <m:r>
                          <a:rPr lang="es-ES" sz="2000" i="1">
                            <a:latin typeface="Cambria Math" panose="02040503050406030204" pitchFamily="18" charset="0"/>
                          </a:rPr>
                          <m:t>𝐼</m:t>
                        </m:r>
                      </m:num>
                      <m:den>
                        <m:r>
                          <a:rPr lang="es-ES" sz="2000" i="1">
                            <a:latin typeface="Cambria Math" panose="02040503050406030204" pitchFamily="18" charset="0"/>
                          </a:rPr>
                          <m:t>𝑁</m:t>
                        </m:r>
                      </m:den>
                    </m:f>
                    <m:r>
                      <a:rPr lang="es-ES" sz="2000" i="1">
                        <a:latin typeface="Cambria Math" panose="02040503050406030204" pitchFamily="18" charset="0"/>
                      </a:rPr>
                      <m:t> = −</m:t>
                    </m:r>
                    <m:r>
                      <a:rPr lang="es-ES" sz="2000" i="1">
                        <a:latin typeface="Cambria Math" panose="02040503050406030204" pitchFamily="18" charset="0"/>
                      </a:rPr>
                      <m:t>𝐾</m:t>
                    </m:r>
                    <m:r>
                      <a:rPr lang="es-ES" sz="2000" i="1">
                        <a:latin typeface="Cambria Math" panose="02040503050406030204" pitchFamily="18" charset="0"/>
                      </a:rPr>
                      <m:t> </m:t>
                    </m:r>
                    <m:nary>
                      <m:naryPr>
                        <m:chr m:val="∑"/>
                        <m:limLoc m:val="undOvr"/>
                        <m:ctrlPr>
                          <a:rPr lang="es-E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sSub>
                          <m:sSubPr>
                            <m:ctrlPr>
                              <a:rPr lang="es-E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𝑗</m:t>
                            </m:r>
                          </m:sub>
                        </m:sSub>
                      </m:e>
                    </m:nary>
                    <m:r>
                      <a:rPr lang="en-US" sz="2000" i="1">
                        <a:latin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𝑃</m:t>
                        </m:r>
                      </m:e>
                      <m:sub>
                        <m:r>
                          <a:rPr lang="es-ES" sz="2000" i="1">
                            <a:latin typeface="Cambria Math" panose="02040503050406030204" pitchFamily="18" charset="0"/>
                          </a:rPr>
                          <m:t>𝑗</m:t>
                        </m:r>
                      </m:sub>
                    </m:sSub>
                    <m:r>
                      <a:rPr lang="es-ES" sz="2000" i="1">
                        <a:latin typeface="Cambria Math" panose="02040503050406030204" pitchFamily="18" charset="0"/>
                      </a:rPr>
                      <m:t> </m:t>
                    </m:r>
                    <m:r>
                      <a:rPr lang="es-ES" sz="2000" i="1">
                        <a:latin typeface="Cambria Math" panose="02040503050406030204" pitchFamily="18" charset="0"/>
                      </a:rPr>
                      <m:t>𝑙𝑛</m:t>
                    </m:r>
                    <m:r>
                      <a:rPr lang="es-ES" sz="2000" i="1">
                        <a:latin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𝑃</m:t>
                        </m:r>
                      </m:e>
                      <m:sub>
                        <m:r>
                          <a:rPr lang="es-ES" sz="2000" i="1">
                            <a:latin typeface="Cambria Math" panose="02040503050406030204" pitchFamily="18" charset="0"/>
                          </a:rPr>
                          <m:t>𝑗</m:t>
                        </m:r>
                      </m:sub>
                    </m:sSub>
                  </m:oMath>
                </a14:m>
                <a:endParaRPr lang="es-ES"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Para el caso de dos posibles resultados, la fórmula se convierte en:</a:t>
                </a: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  </a:t>
                </a:r>
                <a14:m>
                  <m:oMath xmlns:m="http://schemas.openxmlformats.org/officeDocument/2006/math">
                    <m:f>
                      <m:fPr>
                        <m:ctrlPr>
                          <a:rPr lang="es-ES" sz="1800" i="1">
                            <a:effectLst/>
                            <a:latin typeface="Cambria Math" panose="02040503050406030204" pitchFamily="18" charset="0"/>
                            <a:ea typeface="MS Mincho" panose="02020609040205080304" pitchFamily="49" charset="-128"/>
                            <a:cs typeface="Times New Roman" panose="02020603050405020304" pitchFamily="18" charset="0"/>
                          </a:rPr>
                        </m:ctrlPr>
                      </m:fPr>
                      <m:num>
                        <m:r>
                          <a:rPr lang="es-ES" sz="1800" i="1">
                            <a:effectLst/>
                            <a:latin typeface="Cambria Math" panose="02040503050406030204" pitchFamily="18" charset="0"/>
                            <a:ea typeface="MS Mincho" panose="02020609040205080304" pitchFamily="49" charset="-128"/>
                            <a:cs typeface="Times New Roman" panose="02020603050405020304" pitchFamily="18" charset="0"/>
                          </a:rPr>
                          <m:t>𝐼</m:t>
                        </m:r>
                      </m:num>
                      <m:den>
                        <m:r>
                          <a:rPr lang="es-ES" sz="1800" i="1">
                            <a:effectLst/>
                            <a:latin typeface="Cambria Math" panose="02040503050406030204" pitchFamily="18" charset="0"/>
                            <a:ea typeface="MS Mincho" panose="02020609040205080304" pitchFamily="49" charset="-128"/>
                            <a:cs typeface="Times New Roman" panose="02020603050405020304" pitchFamily="18" charset="0"/>
                          </a:rPr>
                          <m:t>𝑁</m:t>
                        </m:r>
                      </m:den>
                    </m:f>
                    <m:r>
                      <a:rPr lang="es-ES" sz="1800" i="1">
                        <a:effectLst/>
                        <a:latin typeface="Cambria Math" panose="02040503050406030204" pitchFamily="18" charset="0"/>
                        <a:ea typeface="MS Mincho" panose="02020609040205080304" pitchFamily="49" charset="-128"/>
                        <a:cs typeface="Times New Roman" panose="02020603050405020304" pitchFamily="18" charset="0"/>
                      </a:rPr>
                      <m:t> = −</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𝐾</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m:t>
                    </m:r>
                    <m:sSub>
                      <m:sSubPr>
                        <m:ctrlPr>
                          <a:rPr lang="es-ES" sz="1800" i="1">
                            <a:effectLst/>
                            <a:latin typeface="Cambria Math" panose="02040503050406030204" pitchFamily="18" charset="0"/>
                            <a:ea typeface="MS Mincho" panose="02020609040205080304" pitchFamily="49" charset="-128"/>
                            <a:cs typeface="Times New Roman" panose="02020603050405020304" pitchFamily="18" charset="0"/>
                          </a:rPr>
                        </m:ctrlPr>
                      </m:sSubPr>
                      <m:e>
                        <m:r>
                          <a:rPr lang="es-ES" sz="1800" i="1">
                            <a:effectLst/>
                            <a:latin typeface="Cambria Math" panose="02040503050406030204" pitchFamily="18" charset="0"/>
                            <a:ea typeface="MS Mincho" panose="02020609040205080304" pitchFamily="49" charset="-128"/>
                            <a:cs typeface="Times New Roman" panose="02020603050405020304" pitchFamily="18" charset="0"/>
                          </a:rPr>
                          <m:t>𝑃</m:t>
                        </m:r>
                      </m:e>
                      <m:sub>
                        <m:r>
                          <a:rPr lang="es-ES" sz="1800" i="1">
                            <a:effectLst/>
                            <a:latin typeface="Cambria Math" panose="02040503050406030204" pitchFamily="18" charset="0"/>
                            <a:ea typeface="MS Mincho" panose="02020609040205080304" pitchFamily="49" charset="-128"/>
                            <a:cs typeface="Times New Roman" panose="02020603050405020304" pitchFamily="18" charset="0"/>
                          </a:rPr>
                          <m:t>𝑐𝑎𝑟𝑎</m:t>
                        </m:r>
                      </m:sub>
                    </m:sSub>
                    <m:r>
                      <a:rPr lang="es-E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𝑙𝑛</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m:t>
                    </m:r>
                    <m:sSub>
                      <m:sSubPr>
                        <m:ctrlPr>
                          <a:rPr lang="es-ES" sz="1800" i="1">
                            <a:effectLst/>
                            <a:latin typeface="Cambria Math" panose="02040503050406030204" pitchFamily="18" charset="0"/>
                            <a:ea typeface="MS Mincho" panose="02020609040205080304" pitchFamily="49" charset="-128"/>
                            <a:cs typeface="Times New Roman" panose="02020603050405020304" pitchFamily="18" charset="0"/>
                          </a:rPr>
                        </m:ctrlPr>
                      </m:sSubPr>
                      <m:e>
                        <m:r>
                          <a:rPr lang="es-ES" sz="1800" i="1">
                            <a:effectLst/>
                            <a:latin typeface="Cambria Math" panose="02040503050406030204" pitchFamily="18" charset="0"/>
                            <a:ea typeface="MS Mincho" panose="02020609040205080304" pitchFamily="49" charset="-128"/>
                            <a:cs typeface="Times New Roman" panose="02020603050405020304" pitchFamily="18" charset="0"/>
                          </a:rPr>
                          <m:t>𝑃</m:t>
                        </m:r>
                      </m:e>
                      <m:sub>
                        <m:r>
                          <a:rPr lang="es-ES" sz="1800" i="1">
                            <a:effectLst/>
                            <a:latin typeface="Cambria Math" panose="02040503050406030204" pitchFamily="18" charset="0"/>
                            <a:ea typeface="MS Mincho" panose="02020609040205080304" pitchFamily="49" charset="-128"/>
                            <a:cs typeface="Times New Roman" panose="02020603050405020304" pitchFamily="18" charset="0"/>
                          </a:rPr>
                          <m:t>𝑐𝑎𝑟𝑎</m:t>
                        </m:r>
                      </m:sub>
                    </m:sSub>
                    <m:r>
                      <a:rPr lang="es-ES" sz="1800" i="1">
                        <a:effectLst/>
                        <a:latin typeface="Cambria Math" panose="02040503050406030204" pitchFamily="18" charset="0"/>
                        <a:ea typeface="MS Mincho" panose="02020609040205080304" pitchFamily="49" charset="-128"/>
                        <a:cs typeface="Times New Roman" panose="02020603050405020304" pitchFamily="18" charset="0"/>
                      </a:rPr>
                      <m:t>) + </m:t>
                    </m:r>
                    <m:sSub>
                      <m:sSubPr>
                        <m:ctrlPr>
                          <a:rPr lang="es-ES" sz="1800" i="1">
                            <a:effectLst/>
                            <a:latin typeface="Cambria Math" panose="02040503050406030204" pitchFamily="18" charset="0"/>
                            <a:ea typeface="MS Mincho" panose="02020609040205080304" pitchFamily="49" charset="-128"/>
                            <a:cs typeface="Times New Roman" panose="02020603050405020304" pitchFamily="18" charset="0"/>
                          </a:rPr>
                        </m:ctrlPr>
                      </m:sSubPr>
                      <m:e>
                        <m:r>
                          <a:rPr lang="es-ES" sz="1800" i="1">
                            <a:effectLst/>
                            <a:latin typeface="Cambria Math" panose="02040503050406030204" pitchFamily="18" charset="0"/>
                            <a:ea typeface="MS Mincho" panose="02020609040205080304" pitchFamily="49" charset="-128"/>
                            <a:cs typeface="Times New Roman" panose="02020603050405020304" pitchFamily="18" charset="0"/>
                          </a:rPr>
                          <m:t>𝑃</m:t>
                        </m:r>
                      </m:e>
                      <m:sub>
                        <m:r>
                          <a:rPr lang="es-ES" sz="1800" i="1">
                            <a:effectLst/>
                            <a:latin typeface="Cambria Math" panose="02040503050406030204" pitchFamily="18" charset="0"/>
                            <a:ea typeface="MS Mincho" panose="02020609040205080304" pitchFamily="49" charset="-128"/>
                            <a:cs typeface="Times New Roman" panose="02020603050405020304" pitchFamily="18" charset="0"/>
                          </a:rPr>
                          <m:t>𝑐𝑟𝑢𝑧</m:t>
                        </m:r>
                      </m:sub>
                    </m:sSub>
                    <m:r>
                      <a:rPr lang="es-E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𝑙𝑛</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m:t>
                    </m:r>
                    <m:sSub>
                      <m:sSubPr>
                        <m:ctrlPr>
                          <a:rPr lang="es-ES" sz="1800" i="1">
                            <a:effectLst/>
                            <a:latin typeface="Cambria Math" panose="02040503050406030204" pitchFamily="18" charset="0"/>
                            <a:ea typeface="MS Mincho" panose="02020609040205080304" pitchFamily="49" charset="-128"/>
                            <a:cs typeface="Times New Roman" panose="02020603050405020304" pitchFamily="18" charset="0"/>
                          </a:rPr>
                        </m:ctrlPr>
                      </m:sSubPr>
                      <m:e>
                        <m:r>
                          <a:rPr lang="es-ES" sz="1800" i="1">
                            <a:effectLst/>
                            <a:latin typeface="Cambria Math" panose="02040503050406030204" pitchFamily="18" charset="0"/>
                            <a:ea typeface="MS Mincho" panose="02020609040205080304" pitchFamily="49" charset="-128"/>
                            <a:cs typeface="Times New Roman" panose="02020603050405020304" pitchFamily="18" charset="0"/>
                          </a:rPr>
                          <m:t>(</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𝑃</m:t>
                        </m:r>
                      </m:e>
                      <m:sub>
                        <m:r>
                          <a:rPr lang="es-ES" sz="1800" i="1">
                            <a:effectLst/>
                            <a:latin typeface="Cambria Math" panose="02040503050406030204" pitchFamily="18" charset="0"/>
                            <a:ea typeface="MS Mincho" panose="02020609040205080304" pitchFamily="49" charset="-128"/>
                            <a:cs typeface="Times New Roman" panose="02020603050405020304" pitchFamily="18" charset="0"/>
                          </a:rPr>
                          <m:t>𝑐𝑟𝑢𝑧</m:t>
                        </m:r>
                      </m:sub>
                    </m:sSub>
                    <m:r>
                      <a:rPr lang="es-ES" sz="1800" i="1">
                        <a:effectLst/>
                        <a:latin typeface="Cambria Math" panose="02040503050406030204" pitchFamily="18" charset="0"/>
                        <a:ea typeface="MS Mincho" panose="02020609040205080304" pitchFamily="49" charset="-128"/>
                        <a:cs typeface="Times New Roman" panose="02020603050405020304" pitchFamily="18" charset="0"/>
                      </a:rPr>
                      <m:t>))</m:t>
                    </m:r>
                  </m:oMath>
                </a14:m>
                <a:endParaRPr lang="es-ES"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Sustituyendo los valores:</a:t>
                </a: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   </a:t>
                </a:r>
                <a14:m>
                  <m:oMath xmlns:m="http://schemas.openxmlformats.org/officeDocument/2006/math">
                    <m:f>
                      <m:fPr>
                        <m:ctrlPr>
                          <a:rPr lang="es-ES" sz="1800" i="1">
                            <a:effectLst/>
                            <a:latin typeface="Cambria Math" panose="02040503050406030204" pitchFamily="18" charset="0"/>
                            <a:ea typeface="MS Mincho" panose="02020609040205080304" pitchFamily="49" charset="-128"/>
                            <a:cs typeface="Times New Roman" panose="02020603050405020304" pitchFamily="18" charset="0"/>
                          </a:rPr>
                        </m:ctrlPr>
                      </m:fPr>
                      <m:num>
                        <m:r>
                          <a:rPr lang="es-ES" sz="1800" i="1">
                            <a:effectLst/>
                            <a:latin typeface="Cambria Math" panose="02040503050406030204" pitchFamily="18" charset="0"/>
                            <a:ea typeface="MS Mincho" panose="02020609040205080304" pitchFamily="49" charset="-128"/>
                            <a:cs typeface="Times New Roman" panose="02020603050405020304" pitchFamily="18" charset="0"/>
                          </a:rPr>
                          <m:t>𝐼</m:t>
                        </m:r>
                      </m:num>
                      <m:den>
                        <m:r>
                          <a:rPr lang="es-ES" sz="1800" i="1">
                            <a:effectLst/>
                            <a:latin typeface="Cambria Math" panose="02040503050406030204" pitchFamily="18" charset="0"/>
                            <a:ea typeface="MS Mincho" panose="02020609040205080304" pitchFamily="49" charset="-128"/>
                            <a:cs typeface="Times New Roman" panose="02020603050405020304" pitchFamily="18" charset="0"/>
                          </a:rPr>
                          <m:t>𝑁</m:t>
                        </m:r>
                      </m:den>
                    </m:f>
                    <m:r>
                      <a:rPr lang="es-ES" sz="1800" i="1">
                        <a:effectLst/>
                        <a:latin typeface="Cambria Math" panose="02040503050406030204" pitchFamily="18" charset="0"/>
                        <a:ea typeface="MS Mincho" panose="02020609040205080304" pitchFamily="49" charset="-128"/>
                        <a:cs typeface="Times New Roman" panose="02020603050405020304" pitchFamily="18" charset="0"/>
                      </a:rPr>
                      <m:t> = −</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𝐾</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(0.5 </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𝑙𝑛</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0.5 + 0.5 </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𝑙𝑛</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0.5)</m:t>
                    </m:r>
                  </m:oMath>
                </a14:m>
                <a:r>
                  <a:rPr lang="es-ES" sz="1800" dirty="0">
                    <a:effectLst/>
                    <a:latin typeface="Cambria" panose="02040503050406030204" pitchFamily="18" charset="0"/>
                    <a:ea typeface="MS Mincho" panose="02020609040205080304" pitchFamily="49" charset="-128"/>
                    <a:cs typeface="Times New Roman" panose="02020603050405020304" pitchFamily="18" charset="0"/>
                  </a:rPr>
                  <a:t>=0,693K</a:t>
                </a:r>
              </a:p>
            </p:txBody>
          </p:sp>
        </mc:Choice>
        <mc:Fallback xmlns="">
          <p:sp>
            <p:nvSpPr>
              <p:cNvPr id="3" name="Marcador de contenido 2">
                <a:extLst>
                  <a:ext uri="{FF2B5EF4-FFF2-40B4-BE49-F238E27FC236}">
                    <a16:creationId xmlns:a16="http://schemas.microsoft.com/office/drawing/2014/main" id="{5F6D0505-9430-173B-60E1-FB2A254A734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2058"/>
                </a:stretch>
              </a:blipFill>
            </p:spPr>
            <p:txBody>
              <a:bodyPr/>
              <a:lstStyle/>
              <a:p>
                <a:r>
                  <a:rPr lang="es-ES">
                    <a:noFill/>
                  </a:rPr>
                  <a:t> </a:t>
                </a:r>
              </a:p>
            </p:txBody>
          </p:sp>
        </mc:Fallback>
      </mc:AlternateContent>
    </p:spTree>
    <p:extLst>
      <p:ext uri="{BB962C8B-B14F-4D97-AF65-F5344CB8AC3E}">
        <p14:creationId xmlns:p14="http://schemas.microsoft.com/office/powerpoint/2010/main" val="3442379420"/>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BCF5E-D397-90C5-FE77-8B2E9B4FFDFA}"/>
              </a:ext>
            </a:extLst>
          </p:cNvPr>
          <p:cNvSpPr>
            <a:spLocks noGrp="1"/>
          </p:cNvSpPr>
          <p:nvPr>
            <p:ph type="title"/>
          </p:nvPr>
        </p:nvSpPr>
        <p:spPr/>
        <p:txBody>
          <a:bodyPr/>
          <a:lstStyle/>
          <a:p>
            <a:r>
              <a:rPr lang="es-ES" dirty="0"/>
              <a:t>Fuerza electrostática</a:t>
            </a:r>
          </a:p>
        </p:txBody>
      </p:sp>
      <p:sp>
        <p:nvSpPr>
          <p:cNvPr id="3" name="Marcador de contenido 2">
            <a:extLst>
              <a:ext uri="{FF2B5EF4-FFF2-40B4-BE49-F238E27FC236}">
                <a16:creationId xmlns:a16="http://schemas.microsoft.com/office/drawing/2014/main" id="{1AEF6F58-D621-C133-353C-8EC1FF0F4921}"/>
              </a:ext>
            </a:extLst>
          </p:cNvPr>
          <p:cNvSpPr>
            <a:spLocks noGrp="1"/>
          </p:cNvSpPr>
          <p:nvPr>
            <p:ph sz="half" idx="1"/>
          </p:nvPr>
        </p:nvSpPr>
        <p:spPr/>
        <p:txBody>
          <a:bodyPr>
            <a:normAutofit/>
          </a:bodyPr>
          <a:lstStyle/>
          <a:p>
            <a:endParaRPr lang="es-ES" sz="1800" dirty="0"/>
          </a:p>
          <a:p>
            <a:r>
              <a:rPr lang="es-ES" sz="1800" dirty="0"/>
              <a:t>Entonces las macromoléculas cargadas interaccionan entre sí y entre sus respectivos contraiones.</a:t>
            </a:r>
          </a:p>
          <a:p>
            <a:endParaRPr lang="es-ES" sz="1800" dirty="0"/>
          </a:p>
          <a:p>
            <a:r>
              <a:rPr lang="es-ES" sz="1800" dirty="0"/>
              <a:t>Las macromoléculas cargadas sufrirán fuerzas de repulsión y atracción electrostáticas no debido a la interacción entre sus cargas, sino a la interacción entre las macromoléculas y los contraiones de la zona  entre ellas.</a:t>
            </a:r>
          </a:p>
          <a:p>
            <a:endParaRPr lang="es-ES" sz="1800" dirty="0"/>
          </a:p>
        </p:txBody>
      </p:sp>
      <p:pic>
        <p:nvPicPr>
          <p:cNvPr id="10" name="Marcador de contenido 9">
            <a:extLst>
              <a:ext uri="{FF2B5EF4-FFF2-40B4-BE49-F238E27FC236}">
                <a16:creationId xmlns:a16="http://schemas.microsoft.com/office/drawing/2014/main" id="{04E10320-C2F8-0501-6BBF-B391EAC4065B}"/>
              </a:ext>
            </a:extLst>
          </p:cNvPr>
          <p:cNvPicPr>
            <a:picLocks noGrp="1" noChangeAspect="1"/>
          </p:cNvPicPr>
          <p:nvPr>
            <p:ph sz="half" idx="2"/>
          </p:nvPr>
        </p:nvPicPr>
        <p:blipFill>
          <a:blip r:embed="rId2"/>
          <a:stretch>
            <a:fillRect/>
          </a:stretch>
        </p:blipFill>
        <p:spPr>
          <a:xfrm>
            <a:off x="6172200" y="2513870"/>
            <a:ext cx="5181600" cy="2974848"/>
          </a:xfrm>
        </p:spPr>
      </p:pic>
    </p:spTree>
    <p:extLst>
      <p:ext uri="{BB962C8B-B14F-4D97-AF65-F5344CB8AC3E}">
        <p14:creationId xmlns:p14="http://schemas.microsoft.com/office/powerpoint/2010/main" val="2419054018"/>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6131-205C-D7A9-31D2-C72F005729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A23541B-655A-A216-7B58-009058DC92D2}"/>
                  </a:ext>
                </a:extLst>
              </p:cNvPr>
              <p:cNvSpPr>
                <a:spLocks noGrp="1"/>
              </p:cNvSpPr>
              <p:nvPr>
                <p:ph sz="half" idx="1"/>
              </p:nvPr>
            </p:nvSpPr>
            <p:spPr/>
            <p:txBody>
              <a:bodyPr>
                <a:normAutofit/>
              </a:bodyPr>
              <a:lstStyle/>
              <a:p>
                <a:r>
                  <a:rPr lang="es-ES" sz="1800" dirty="0"/>
                  <a:t>Veamos una membrana celular como una superficie plana, cargada negativamente con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una densidad de carga superficial de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𝜎</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𝑞</m:t>
                        </m:r>
                      </m:sub>
                    </m:sSub>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Vamos a considerar que a un lado de la célula hay iones de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calculemos como han de estar distri</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buidas las cargas</a:t>
                </a:r>
              </a:p>
              <a:p>
                <a:r>
                  <a:rPr lang="es-ES" sz="1800" dirty="0"/>
                  <a:t>Por simplicidad utilicemos el modelo </a:t>
                </a:r>
                <a:r>
                  <a:rPr lang="es-ES" sz="1800" dirty="0" err="1"/>
                  <a:t>terraplanista</a:t>
                </a:r>
                <a:r>
                  <a:rPr lang="es-ES" sz="1800" dirty="0"/>
                  <a:t>, la pared celular es enorme en comparación con la distribución de cargas que buscamos, así que la podemos considerar una superficie plana.</a:t>
                </a:r>
              </a:p>
              <a:p>
                <a:endParaRPr lang="es-ES" sz="1800" dirty="0"/>
              </a:p>
            </p:txBody>
          </p:sp>
        </mc:Choice>
        <mc:Fallback xmlns="">
          <p:sp>
            <p:nvSpPr>
              <p:cNvPr id="3" name="Marcador de contenido 2">
                <a:extLst>
                  <a:ext uri="{FF2B5EF4-FFF2-40B4-BE49-F238E27FC236}">
                    <a16:creationId xmlns:a16="http://schemas.microsoft.com/office/drawing/2014/main" id="{6A23541B-655A-A216-7B58-009058DC92D2}"/>
                  </a:ext>
                </a:extLst>
              </p:cNvPr>
              <p:cNvSpPr>
                <a:spLocks noGrp="1" noRot="1" noChangeAspect="1" noMove="1" noResize="1" noEditPoints="1" noAdjustHandles="1" noChangeArrowheads="1" noChangeShapeType="1" noTextEdit="1"/>
              </p:cNvSpPr>
              <p:nvPr>
                <p:ph sz="half" idx="1"/>
              </p:nvPr>
            </p:nvSpPr>
            <p:spPr>
              <a:blipFill>
                <a:blip r:embed="rId2"/>
                <a:stretch>
                  <a:fillRect l="-824" t="-1261"/>
                </a:stretch>
              </a:blipFill>
            </p:spPr>
            <p:txBody>
              <a:bodyPr/>
              <a:lstStyle/>
              <a:p>
                <a:r>
                  <a:rPr lang="es-ES">
                    <a:noFill/>
                  </a:rPr>
                  <a:t> </a:t>
                </a:r>
              </a:p>
            </p:txBody>
          </p:sp>
        </mc:Fallback>
      </mc:AlternateContent>
      <p:pic>
        <p:nvPicPr>
          <p:cNvPr id="5" name="Marcador de contenido 9">
            <a:extLst>
              <a:ext uri="{FF2B5EF4-FFF2-40B4-BE49-F238E27FC236}">
                <a16:creationId xmlns:a16="http://schemas.microsoft.com/office/drawing/2014/main" id="{CCB563EC-A4A2-82F0-9F8D-FA6C0F8B695A}"/>
              </a:ext>
            </a:extLst>
          </p:cNvPr>
          <p:cNvPicPr>
            <a:picLocks noGrp="1" noChangeAspect="1"/>
          </p:cNvPicPr>
          <p:nvPr>
            <p:ph sz="half" idx="2"/>
          </p:nvPr>
        </p:nvPicPr>
        <p:blipFill>
          <a:blip r:embed="rId3"/>
          <a:stretch>
            <a:fillRect/>
          </a:stretch>
        </p:blipFill>
        <p:spPr>
          <a:xfrm>
            <a:off x="6172200" y="2513870"/>
            <a:ext cx="5181600" cy="2974848"/>
          </a:xfrm>
        </p:spPr>
      </p:pic>
    </p:spTree>
    <p:extLst>
      <p:ext uri="{BB962C8B-B14F-4D97-AF65-F5344CB8AC3E}">
        <p14:creationId xmlns:p14="http://schemas.microsoft.com/office/powerpoint/2010/main" val="2691616162"/>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6131-205C-D7A9-31D2-C72F005729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A23541B-655A-A216-7B58-009058DC92D2}"/>
                  </a:ext>
                </a:extLst>
              </p:cNvPr>
              <p:cNvSpPr>
                <a:spLocks noGrp="1"/>
              </p:cNvSpPr>
              <p:nvPr>
                <p:ph sz="half" idx="1"/>
              </p:nvPr>
            </p:nvSpPr>
            <p:spPr/>
            <p:txBody>
              <a:bodyPr>
                <a:normAutofit/>
              </a:bodyPr>
              <a:lstStyle/>
              <a:p>
                <a:r>
                  <a:rPr lang="es-ES" sz="1800" dirty="0"/>
                  <a:t>Tenemos un problema, no conocemos la distribución de iones, y, por lo tanto, no sabemos cómo es el campo eléctrico en la zona.</a:t>
                </a:r>
              </a:p>
              <a:p>
                <a:endParaRPr lang="es-ES" sz="1800" dirty="0"/>
              </a:p>
              <a:p>
                <a:r>
                  <a:rPr lang="es-ES" sz="1800" b="1" dirty="0"/>
                  <a:t>Aproximación del campo promedio: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Pensemos en cada ion como si se moviera independientemente de las ubicaciones detalladas de los demás, pero bajo la influencia de un potencial eléctrico creado por la densidad de carga promedio de los otros iones, o </a:t>
                </a: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𝜌</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𝑞</m:t>
                        </m:r>
                      </m:sub>
                    </m:sSub>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Llamamos a este potencial eléctrico aproximado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𝑉</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el campo promedio</a:t>
                </a:r>
              </a:p>
              <a:p>
                <a:endParaRPr lang="es-ES" sz="1800" dirty="0"/>
              </a:p>
              <a:p>
                <a:endParaRPr lang="es-ES" sz="1800" dirty="0"/>
              </a:p>
            </p:txBody>
          </p:sp>
        </mc:Choice>
        <mc:Fallback xmlns="">
          <p:sp>
            <p:nvSpPr>
              <p:cNvPr id="3" name="Marcador de contenido 2">
                <a:extLst>
                  <a:ext uri="{FF2B5EF4-FFF2-40B4-BE49-F238E27FC236}">
                    <a16:creationId xmlns:a16="http://schemas.microsoft.com/office/drawing/2014/main" id="{6A23541B-655A-A216-7B58-009058DC92D2}"/>
                  </a:ext>
                </a:extLst>
              </p:cNvPr>
              <p:cNvSpPr>
                <a:spLocks noGrp="1" noRot="1" noChangeAspect="1" noMove="1" noResize="1" noEditPoints="1" noAdjustHandles="1" noChangeArrowheads="1" noChangeShapeType="1" noTextEdit="1"/>
              </p:cNvSpPr>
              <p:nvPr>
                <p:ph sz="half" idx="1"/>
              </p:nvPr>
            </p:nvSpPr>
            <p:spPr>
              <a:blipFill>
                <a:blip r:embed="rId2"/>
                <a:stretch>
                  <a:fillRect l="-824" t="-1261" r="-1647"/>
                </a:stretch>
              </a:blipFill>
            </p:spPr>
            <p:txBody>
              <a:bodyPr/>
              <a:lstStyle/>
              <a:p>
                <a:r>
                  <a:rPr lang="es-ES">
                    <a:noFill/>
                  </a:rPr>
                  <a:t> </a:t>
                </a:r>
              </a:p>
            </p:txBody>
          </p:sp>
        </mc:Fallback>
      </mc:AlternateContent>
      <p:pic>
        <p:nvPicPr>
          <p:cNvPr id="5" name="Marcador de contenido 9">
            <a:extLst>
              <a:ext uri="{FF2B5EF4-FFF2-40B4-BE49-F238E27FC236}">
                <a16:creationId xmlns:a16="http://schemas.microsoft.com/office/drawing/2014/main" id="{591B3166-C6EB-25C9-F32B-2FE3F401F742}"/>
              </a:ext>
            </a:extLst>
          </p:cNvPr>
          <p:cNvPicPr>
            <a:picLocks noGrp="1" noChangeAspect="1"/>
          </p:cNvPicPr>
          <p:nvPr>
            <p:ph sz="half" idx="2"/>
          </p:nvPr>
        </p:nvPicPr>
        <p:blipFill>
          <a:blip r:embed="rId3"/>
          <a:stretch>
            <a:fillRect/>
          </a:stretch>
        </p:blipFill>
        <p:spPr>
          <a:xfrm>
            <a:off x="6172200" y="2513870"/>
            <a:ext cx="5181600" cy="2974848"/>
          </a:xfrm>
        </p:spPr>
      </p:pic>
    </p:spTree>
    <p:extLst>
      <p:ext uri="{BB962C8B-B14F-4D97-AF65-F5344CB8AC3E}">
        <p14:creationId xmlns:p14="http://schemas.microsoft.com/office/powerpoint/2010/main" val="3072322233"/>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6131-205C-D7A9-31D2-C72F005729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A23541B-655A-A216-7B58-009058DC92D2}"/>
                  </a:ext>
                </a:extLst>
              </p:cNvPr>
              <p:cNvSpPr>
                <a:spLocks noGrp="1"/>
              </p:cNvSpPr>
              <p:nvPr>
                <p:ph sz="half" idx="1"/>
              </p:nvPr>
            </p:nvSpPr>
            <p:spPr/>
            <p:txBody>
              <a:bodyPr>
                <a:normAutofit/>
              </a:bodyPr>
              <a:lstStyle/>
              <a:p>
                <a:r>
                  <a:rPr lang="es-ES" sz="1800" dirty="0"/>
                  <a:t>Queremos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𝑐</m:t>
                        </m:r>
                      </m:e>
                      <m:sub>
                        <m:r>
                          <a:rPr lang="es-ES" sz="1800" i="1">
                            <a:latin typeface="Cambria Math" panose="02040503050406030204" pitchFamily="18" charset="0"/>
                          </a:rPr>
                          <m:t>+</m:t>
                        </m:r>
                      </m:sub>
                    </m:sSub>
                    <m:r>
                      <a:rPr lang="es-ES" sz="1800" i="1">
                        <a:latin typeface="Cambria Math" panose="02040503050406030204" pitchFamily="18" charset="0"/>
                      </a:rPr>
                      <m:t>(</m:t>
                    </m:r>
                    <m:r>
                      <a:rPr lang="es-ES" sz="1800" i="1">
                        <a:latin typeface="Cambria Math" panose="02040503050406030204" pitchFamily="18" charset="0"/>
                      </a:rPr>
                      <m:t>𝑥</m:t>
                    </m:r>
                    <m:r>
                      <a:rPr lang="es-ES" sz="1800" i="1">
                        <a:latin typeface="Cambria Math" panose="02040503050406030204" pitchFamily="18" charset="0"/>
                      </a:rPr>
                      <m:t>)</m:t>
                    </m:r>
                  </m:oMath>
                </a14:m>
                <a:r>
                  <a:rPr lang="es-ES" sz="1800" dirty="0"/>
                  <a:t>, la concentración de contraiones. Estamos suponiendo que nuestra superficie está inmersa en agua pura, por lo que lejos de la superficie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𝑐</m:t>
                        </m:r>
                      </m:e>
                      <m:sub>
                        <m:r>
                          <a:rPr lang="es-ES" sz="1800" i="1">
                            <a:latin typeface="Cambria Math" panose="02040503050406030204" pitchFamily="18" charset="0"/>
                          </a:rPr>
                          <m:t>+</m:t>
                        </m:r>
                      </m:sub>
                    </m:sSub>
                    <m:r>
                      <a:rPr lang="es-ES" sz="1800" i="1">
                        <a:latin typeface="Cambria Math" panose="02040503050406030204" pitchFamily="18" charset="0"/>
                      </a:rPr>
                      <m:t>→0</m:t>
                    </m:r>
                  </m:oMath>
                </a14:m>
                <a:endParaRPr lang="es-ES" sz="1800" dirty="0"/>
              </a:p>
              <a:p>
                <a:endParaRPr lang="es-ES" sz="1800" dirty="0"/>
              </a:p>
              <a:p>
                <a:r>
                  <a:rPr lang="es-ES" sz="1800" dirty="0"/>
                  <a:t>La densidad de contraiones,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𝑐</m:t>
                        </m:r>
                      </m:e>
                      <m:sub>
                        <m:r>
                          <a:rPr lang="es-ES" sz="1800" i="1">
                            <a:latin typeface="Cambria Math" panose="02040503050406030204" pitchFamily="18" charset="0"/>
                          </a:rPr>
                          <m:t>+</m:t>
                        </m:r>
                      </m:sub>
                    </m:sSub>
                    <m:r>
                      <a:rPr lang="es-ES" sz="1800" i="1">
                        <a:latin typeface="Cambria Math" panose="02040503050406030204" pitchFamily="18" charset="0"/>
                      </a:rPr>
                      <m:t>(</m:t>
                    </m:r>
                    <m:r>
                      <a:rPr lang="es-ES" sz="1800" i="1">
                        <a:latin typeface="Cambria Math" panose="02040503050406030204" pitchFamily="18" charset="0"/>
                      </a:rPr>
                      <m:t>𝑥</m:t>
                    </m:r>
                    <m:r>
                      <a:rPr lang="es-ES" sz="1800" i="1">
                        <a:latin typeface="Cambria Math" panose="02040503050406030204" pitchFamily="18" charset="0"/>
                      </a:rPr>
                      <m:t>)</m:t>
                    </m:r>
                  </m:oMath>
                </a14:m>
                <a:r>
                  <a:rPr lang="es-ES" sz="1800" dirty="0"/>
                  <a:t>, está dada por la distribución de Boltzmann:</a:t>
                </a:r>
              </a:p>
              <a:p>
                <a:pPr marL="0" indent="0">
                  <a:buNone/>
                </a:pPr>
                <a14:m>
                  <m:oMathPara xmlns:m="http://schemas.openxmlformats.org/officeDocument/2006/math">
                    <m:oMathParaPr>
                      <m:jc m:val="centerGroup"/>
                    </m:oMathParaPr>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𝑐</m:t>
                          </m:r>
                        </m:e>
                        <m:sub>
                          <m:r>
                            <a:rPr lang="es-ES" sz="1800" i="1">
                              <a:latin typeface="Cambria Math" panose="02040503050406030204" pitchFamily="18" charset="0"/>
                            </a:rPr>
                            <m:t>+</m:t>
                          </m:r>
                        </m:sub>
                      </m:sSub>
                      <m:d>
                        <m:dPr>
                          <m:ctrlPr>
                            <a:rPr lang="es-ES" sz="1800" i="1">
                              <a:latin typeface="Cambria Math" panose="02040503050406030204" pitchFamily="18" charset="0"/>
                            </a:rPr>
                          </m:ctrlPr>
                        </m:dPr>
                        <m:e>
                          <m:r>
                            <a:rPr lang="es-ES" sz="1800" i="1">
                              <a:latin typeface="Cambria Math" panose="02040503050406030204" pitchFamily="18" charset="0"/>
                            </a:rPr>
                            <m:t>𝑥</m:t>
                          </m:r>
                        </m:e>
                      </m:d>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𝑐</m:t>
                          </m:r>
                        </m:e>
                        <m:sub>
                          <m:r>
                            <a:rPr lang="es-ES" sz="1800" i="1">
                              <a:latin typeface="Cambria Math" panose="02040503050406030204" pitchFamily="18" charset="0"/>
                            </a:rPr>
                            <m:t>0</m:t>
                          </m:r>
                        </m:sub>
                      </m:sSub>
                      <m:r>
                        <a:rPr lang="es-ES" sz="1800" i="1">
                          <a:latin typeface="Cambria Math" panose="02040503050406030204" pitchFamily="18" charset="0"/>
                        </a:rPr>
                        <m:t> </m:t>
                      </m:r>
                      <m:sSup>
                        <m:sSupPr>
                          <m:ctrlPr>
                            <a:rPr lang="es-ES" sz="1800" i="1">
                              <a:latin typeface="Cambria Math" panose="02040503050406030204" pitchFamily="18" charset="0"/>
                            </a:rPr>
                          </m:ctrlPr>
                        </m:sSupPr>
                        <m:e>
                          <m:r>
                            <a:rPr lang="es-ES" sz="1800" i="1">
                              <a:latin typeface="Cambria Math" panose="02040503050406030204" pitchFamily="18" charset="0"/>
                            </a:rPr>
                            <m:t>𝑒</m:t>
                          </m:r>
                        </m:e>
                        <m:sup>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𝑒𝑉</m:t>
                              </m:r>
                              <m:d>
                                <m:dPr>
                                  <m:ctrlPr>
                                    <a:rPr lang="es-ES" sz="1800" i="1">
                                      <a:latin typeface="Cambria Math" panose="02040503050406030204" pitchFamily="18" charset="0"/>
                                    </a:rPr>
                                  </m:ctrlPr>
                                </m:dPr>
                                <m:e>
                                  <m:r>
                                    <a:rPr lang="es-ES" sz="1800" i="1">
                                      <a:latin typeface="Cambria Math" panose="02040503050406030204" pitchFamily="18" charset="0"/>
                                    </a:rPr>
                                    <m:t>𝑥</m:t>
                                  </m:r>
                                </m:e>
                              </m:d>
                            </m:num>
                            <m:den>
                              <m:r>
                                <a:rPr lang="es-ES" sz="1800" i="1">
                                  <a:latin typeface="Cambria Math" panose="02040503050406030204" pitchFamily="18" charset="0"/>
                                </a:rPr>
                                <m:t>𝑘𝐵𝑇</m:t>
                              </m:r>
                            </m:den>
                          </m:f>
                        </m:sup>
                      </m:sSup>
                    </m:oMath>
                  </m:oMathPara>
                </a14:m>
                <a:endParaRPr lang="es-ES" dirty="0"/>
              </a:p>
              <a:p>
                <a:r>
                  <a:rPr lang="es-ES" sz="1800" dirty="0"/>
                  <a:t>Como condición de contorno podemos poner también que el potencial en la superficie es 0, es decir:</a:t>
                </a:r>
              </a:p>
              <a:p>
                <a14:m>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𝑉</m:t>
                    </m:r>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d>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d>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pPr marL="0" indent="0">
                  <a:buNone/>
                </a:pPr>
                <a:endParaRPr lang="es-ES" dirty="0"/>
              </a:p>
              <a:p>
                <a:endParaRPr lang="es-ES" dirty="0"/>
              </a:p>
              <a:p>
                <a:endParaRPr lang="es-ES" sz="1800" dirty="0"/>
              </a:p>
              <a:p>
                <a:endParaRPr lang="es-ES" sz="1800" dirty="0"/>
              </a:p>
            </p:txBody>
          </p:sp>
        </mc:Choice>
        <mc:Fallback xmlns="">
          <p:sp>
            <p:nvSpPr>
              <p:cNvPr id="3" name="Marcador de contenido 2">
                <a:extLst>
                  <a:ext uri="{FF2B5EF4-FFF2-40B4-BE49-F238E27FC236}">
                    <a16:creationId xmlns:a16="http://schemas.microsoft.com/office/drawing/2014/main" id="{6A23541B-655A-A216-7B58-009058DC92D2}"/>
                  </a:ext>
                </a:extLst>
              </p:cNvPr>
              <p:cNvSpPr>
                <a:spLocks noGrp="1" noRot="1" noChangeAspect="1" noMove="1" noResize="1" noEditPoints="1" noAdjustHandles="1" noChangeArrowheads="1" noChangeShapeType="1" noTextEdit="1"/>
              </p:cNvSpPr>
              <p:nvPr>
                <p:ph sz="half" idx="1"/>
              </p:nvPr>
            </p:nvSpPr>
            <p:spPr>
              <a:blipFill>
                <a:blip r:embed="rId2"/>
                <a:stretch>
                  <a:fillRect l="-824" t="-1261" r="-706"/>
                </a:stretch>
              </a:blipFill>
            </p:spPr>
            <p:txBody>
              <a:bodyPr/>
              <a:lstStyle/>
              <a:p>
                <a:r>
                  <a:rPr lang="es-ES">
                    <a:noFill/>
                  </a:rPr>
                  <a:t> </a:t>
                </a:r>
              </a:p>
            </p:txBody>
          </p:sp>
        </mc:Fallback>
      </mc:AlternateContent>
      <p:pic>
        <p:nvPicPr>
          <p:cNvPr id="7" name="Marcador de contenido 9">
            <a:extLst>
              <a:ext uri="{FF2B5EF4-FFF2-40B4-BE49-F238E27FC236}">
                <a16:creationId xmlns:a16="http://schemas.microsoft.com/office/drawing/2014/main" id="{A96AC92A-7799-BDB0-B2E9-BAE667337C00}"/>
              </a:ext>
            </a:extLst>
          </p:cNvPr>
          <p:cNvPicPr>
            <a:picLocks noGrp="1" noChangeAspect="1"/>
          </p:cNvPicPr>
          <p:nvPr>
            <p:ph sz="half" idx="2"/>
          </p:nvPr>
        </p:nvPicPr>
        <p:blipFill>
          <a:blip r:embed="rId3"/>
          <a:stretch>
            <a:fillRect/>
          </a:stretch>
        </p:blipFill>
        <p:spPr>
          <a:xfrm>
            <a:off x="6172200" y="2513870"/>
            <a:ext cx="5181600" cy="2974848"/>
          </a:xfrm>
        </p:spPr>
      </p:pic>
    </p:spTree>
    <p:extLst>
      <p:ext uri="{BB962C8B-B14F-4D97-AF65-F5344CB8AC3E}">
        <p14:creationId xmlns:p14="http://schemas.microsoft.com/office/powerpoint/2010/main" val="3341893904"/>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6131-205C-D7A9-31D2-C72F005729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A23541B-655A-A216-7B58-009058DC92D2}"/>
                  </a:ext>
                </a:extLst>
              </p:cNvPr>
              <p:cNvSpPr>
                <a:spLocks noGrp="1"/>
              </p:cNvSpPr>
              <p:nvPr>
                <p:ph sz="half" idx="1"/>
              </p:nvPr>
            </p:nvSpPr>
            <p:spPr/>
            <p:txBody>
              <a:bodyPr>
                <a:normAutofit/>
              </a:bodyPr>
              <a:lstStyle/>
              <a:p>
                <a:endParaRPr lang="es-ES" sz="1800" dirty="0"/>
              </a:p>
              <a:p>
                <a:endParaRPr lang="es-ES" sz="1800" dirty="0"/>
              </a:p>
              <a:p>
                <a:r>
                  <a:rPr lang="es-ES" sz="1800" dirty="0"/>
                  <a:t>Si aplicamos la ley de gauss para este caso especial (Sois libres de calcularla):</a:t>
                </a:r>
              </a:p>
              <a:p>
                <a14:m>
                  <m:oMath xmlns:m="http://schemas.openxmlformats.org/officeDocument/2006/math">
                    <m:f>
                      <m:fPr>
                        <m:ctrlPr>
                          <a:rPr lang="es-ES" sz="1800" i="1">
                            <a:latin typeface="Cambria Math" panose="02040503050406030204" pitchFamily="18" charset="0"/>
                          </a:rPr>
                        </m:ctrlPr>
                      </m:fPr>
                      <m:num>
                        <m:r>
                          <a:rPr lang="es-ES" sz="1800" i="1">
                            <a:latin typeface="Cambria Math" panose="02040503050406030204" pitchFamily="18" charset="0"/>
                          </a:rPr>
                          <m:t>𝑑𝐸</m:t>
                        </m:r>
                      </m:num>
                      <m:den>
                        <m:r>
                          <a:rPr lang="es-ES" sz="1800" i="1">
                            <a:latin typeface="Cambria Math" panose="02040503050406030204" pitchFamily="18" charset="0"/>
                          </a:rPr>
                          <m:t>𝑑𝑥</m:t>
                        </m:r>
                      </m:den>
                    </m:f>
                    <m:r>
                      <a:rPr lang="es-ES" sz="1800" i="1">
                        <a:latin typeface="Cambria Math" panose="02040503050406030204" pitchFamily="18" charset="0"/>
                      </a:rPr>
                      <m:t>=</m:t>
                    </m:r>
                    <m:f>
                      <m:fPr>
                        <m:ctrlPr>
                          <a:rPr lang="es-ES" sz="1800" i="1">
                            <a:latin typeface="Cambria Math" panose="02040503050406030204" pitchFamily="18" charset="0"/>
                          </a:rPr>
                        </m:ctrlPr>
                      </m:fPr>
                      <m:num>
                        <m:sSub>
                          <m:sSubPr>
                            <m:ctrlPr>
                              <a:rPr lang="es-ES" sz="1800" i="1">
                                <a:latin typeface="Cambria Math" panose="02040503050406030204" pitchFamily="18" charset="0"/>
                              </a:rPr>
                            </m:ctrlPr>
                          </m:sSubPr>
                          <m:e>
                            <m:r>
                              <a:rPr lang="es-ES" sz="1800" i="1">
                                <a:latin typeface="Cambria Math" panose="02040503050406030204" pitchFamily="18" charset="0"/>
                              </a:rPr>
                              <m:t>𝜌</m:t>
                            </m:r>
                          </m:e>
                          <m:sub>
                            <m:r>
                              <a:rPr lang="es-ES" sz="1800" i="1">
                                <a:latin typeface="Cambria Math" panose="02040503050406030204" pitchFamily="18" charset="0"/>
                              </a:rPr>
                              <m:t>𝑞</m:t>
                            </m:r>
                          </m:sub>
                        </m:sSub>
                      </m:num>
                      <m:den>
                        <m:r>
                          <a:rPr lang="es-ES" sz="1800" i="1">
                            <a:latin typeface="Cambria Math" panose="02040503050406030204" pitchFamily="18" charset="0"/>
                          </a:rPr>
                          <m:t>𝜖</m:t>
                        </m:r>
                      </m:den>
                    </m:f>
                  </m:oMath>
                </a14:m>
                <a:endParaRPr lang="es-ES" sz="1800" dirty="0"/>
              </a:p>
              <a:p>
                <a:endParaRPr lang="es-ES" sz="1800" dirty="0"/>
              </a:p>
              <a:p>
                <a:r>
                  <a:rPr lang="es-ES" sz="1800" dirty="0"/>
                  <a:t>Y sabiendo que el campo se puede escribir como </a:t>
                </a:r>
                <a14:m>
                  <m:oMath xmlns:m="http://schemas.openxmlformats.org/officeDocument/2006/math">
                    <m:r>
                      <a:rPr lang="es-ES" sz="1800" i="1">
                        <a:latin typeface="Cambria Math" panose="02040503050406030204" pitchFamily="18" charset="0"/>
                      </a:rPr>
                      <m:t>𝐸</m:t>
                    </m:r>
                    <m:d>
                      <m:dPr>
                        <m:ctrlPr>
                          <a:rPr lang="es-ES" sz="1800" i="1">
                            <a:latin typeface="Cambria Math" panose="02040503050406030204" pitchFamily="18" charset="0"/>
                          </a:rPr>
                        </m:ctrlPr>
                      </m:dPr>
                      <m:e>
                        <m:r>
                          <a:rPr lang="es-ES" sz="1800" i="1">
                            <a:latin typeface="Cambria Math" panose="02040503050406030204" pitchFamily="18" charset="0"/>
                          </a:rPr>
                          <m:t>𝑥</m:t>
                        </m:r>
                      </m:e>
                    </m:d>
                    <m:r>
                      <a:rPr lang="es-ES" sz="1800" i="1">
                        <a:latin typeface="Cambria Math" panose="02040503050406030204" pitchFamily="18" charset="0"/>
                      </a:rPr>
                      <m:t>=−</m:t>
                    </m:r>
                    <m:r>
                      <a:rPr lang="es-ES" sz="1800" i="1">
                        <a:latin typeface="Cambria Math" panose="02040503050406030204" pitchFamily="18" charset="0"/>
                      </a:rPr>
                      <m:t>𝑑𝑉</m:t>
                    </m:r>
                    <m:r>
                      <a:rPr lang="es-ES" sz="1800" i="1">
                        <a:latin typeface="Cambria Math" panose="02040503050406030204" pitchFamily="18" charset="0"/>
                      </a:rPr>
                      <m:t>/</m:t>
                    </m:r>
                    <m:r>
                      <a:rPr lang="es-ES" sz="1800" i="1">
                        <a:latin typeface="Cambria Math" panose="02040503050406030204" pitchFamily="18" charset="0"/>
                      </a:rPr>
                      <m:t>𝑑𝑥</m:t>
                    </m:r>
                  </m:oMath>
                </a14:m>
                <a:r>
                  <a:rPr lang="es-ES" sz="1800" dirty="0"/>
                  <a:t> obtenemos la ecuación de Poisson:</a:t>
                </a:r>
              </a:p>
              <a:p>
                <a14:m>
                  <m:oMath xmlns:m="http://schemas.openxmlformats.org/officeDocument/2006/math">
                    <m:f>
                      <m:fPr>
                        <m:ctrlPr>
                          <a:rPr lang="es-ES" sz="1800" i="1">
                            <a:latin typeface="Cambria Math" panose="02040503050406030204" pitchFamily="18" charset="0"/>
                          </a:rPr>
                        </m:ctrlPr>
                      </m:fPr>
                      <m:num>
                        <m:sSup>
                          <m:sSupPr>
                            <m:ctrlPr>
                              <a:rPr lang="es-ES" sz="1800" i="1">
                                <a:latin typeface="Cambria Math" panose="02040503050406030204" pitchFamily="18" charset="0"/>
                              </a:rPr>
                            </m:ctrlPr>
                          </m:sSupPr>
                          <m:e>
                            <m:r>
                              <a:rPr lang="es-ES" sz="1800" i="1">
                                <a:latin typeface="Cambria Math" panose="02040503050406030204" pitchFamily="18" charset="0"/>
                              </a:rPr>
                              <m:t>𝑑</m:t>
                            </m:r>
                          </m:e>
                          <m:sup>
                            <m:r>
                              <a:rPr lang="es-ES" sz="1800" i="1">
                                <a:latin typeface="Cambria Math" panose="02040503050406030204" pitchFamily="18" charset="0"/>
                              </a:rPr>
                              <m:t>2</m:t>
                            </m:r>
                          </m:sup>
                        </m:sSup>
                        <m:r>
                          <a:rPr lang="es-ES" sz="1800" i="1">
                            <a:latin typeface="Cambria Math" panose="02040503050406030204" pitchFamily="18" charset="0"/>
                          </a:rPr>
                          <m:t>𝑉</m:t>
                        </m:r>
                      </m:num>
                      <m:den>
                        <m:sSup>
                          <m:sSupPr>
                            <m:ctrlPr>
                              <a:rPr lang="es-ES" sz="1800" i="1">
                                <a:latin typeface="Cambria Math" panose="02040503050406030204" pitchFamily="18" charset="0"/>
                              </a:rPr>
                            </m:ctrlPr>
                          </m:sSupPr>
                          <m:e>
                            <m:r>
                              <a:rPr lang="es-ES" sz="1800" i="1">
                                <a:latin typeface="Cambria Math" panose="02040503050406030204" pitchFamily="18" charset="0"/>
                              </a:rPr>
                              <m:t>𝑑𝑥</m:t>
                            </m:r>
                          </m:e>
                          <m:sup>
                            <m:r>
                              <a:rPr lang="es-ES" sz="1800" i="1">
                                <a:latin typeface="Cambria Math" panose="02040503050406030204" pitchFamily="18" charset="0"/>
                              </a:rPr>
                              <m:t>2</m:t>
                            </m:r>
                          </m:sup>
                        </m:sSup>
                      </m:den>
                    </m:f>
                    <m:r>
                      <a:rPr lang="es-ES" sz="1800" i="1">
                        <a:latin typeface="Cambria Math" panose="02040503050406030204" pitchFamily="18" charset="0"/>
                      </a:rPr>
                      <m:t>=−</m:t>
                    </m:r>
                    <m:f>
                      <m:fPr>
                        <m:ctrlPr>
                          <a:rPr lang="es-ES" sz="1800" i="1">
                            <a:latin typeface="Cambria Math" panose="02040503050406030204" pitchFamily="18" charset="0"/>
                          </a:rPr>
                        </m:ctrlPr>
                      </m:fPr>
                      <m:num>
                        <m:sSub>
                          <m:sSubPr>
                            <m:ctrlPr>
                              <a:rPr lang="es-ES" sz="1800" i="1">
                                <a:latin typeface="Cambria Math" panose="02040503050406030204" pitchFamily="18" charset="0"/>
                              </a:rPr>
                            </m:ctrlPr>
                          </m:sSubPr>
                          <m:e>
                            <m:r>
                              <a:rPr lang="es-ES" sz="1800" i="1">
                                <a:latin typeface="Cambria Math" panose="02040503050406030204" pitchFamily="18" charset="0"/>
                              </a:rPr>
                              <m:t>𝜌</m:t>
                            </m:r>
                          </m:e>
                          <m:sub>
                            <m:r>
                              <a:rPr lang="es-ES" sz="1800" i="1">
                                <a:latin typeface="Cambria Math" panose="02040503050406030204" pitchFamily="18" charset="0"/>
                              </a:rPr>
                              <m:t>𝑞</m:t>
                            </m:r>
                          </m:sub>
                        </m:sSub>
                      </m:num>
                      <m:den>
                        <m:r>
                          <a:rPr lang="es-ES" sz="1800" i="1">
                            <a:latin typeface="Cambria Math" panose="02040503050406030204" pitchFamily="18" charset="0"/>
                          </a:rPr>
                          <m:t>𝜖</m:t>
                        </m:r>
                      </m:den>
                    </m:f>
                  </m:oMath>
                </a14:m>
                <a:endParaRPr lang="es-ES" dirty="0"/>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pPr marL="0" indent="0">
                  <a:buNone/>
                </a:pPr>
                <a:endParaRPr lang="es-ES" dirty="0"/>
              </a:p>
              <a:p>
                <a:endParaRPr lang="es-ES" dirty="0"/>
              </a:p>
              <a:p>
                <a:endParaRPr lang="es-ES" sz="1800" dirty="0"/>
              </a:p>
              <a:p>
                <a:endParaRPr lang="es-ES" sz="1800" dirty="0"/>
              </a:p>
            </p:txBody>
          </p:sp>
        </mc:Choice>
        <mc:Fallback xmlns="">
          <p:sp>
            <p:nvSpPr>
              <p:cNvPr id="3" name="Marcador de contenido 2">
                <a:extLst>
                  <a:ext uri="{FF2B5EF4-FFF2-40B4-BE49-F238E27FC236}">
                    <a16:creationId xmlns:a16="http://schemas.microsoft.com/office/drawing/2014/main" id="{6A23541B-655A-A216-7B58-009058DC92D2}"/>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es-ES">
                    <a:noFill/>
                  </a:rPr>
                  <a:t> </a:t>
                </a:r>
              </a:p>
            </p:txBody>
          </p:sp>
        </mc:Fallback>
      </mc:AlternateContent>
      <p:pic>
        <p:nvPicPr>
          <p:cNvPr id="5" name="Marcador de contenido 9">
            <a:extLst>
              <a:ext uri="{FF2B5EF4-FFF2-40B4-BE49-F238E27FC236}">
                <a16:creationId xmlns:a16="http://schemas.microsoft.com/office/drawing/2014/main" id="{E3CB646B-D522-660C-A825-B11E8AE49F51}"/>
              </a:ext>
            </a:extLst>
          </p:cNvPr>
          <p:cNvPicPr>
            <a:picLocks noGrp="1" noChangeAspect="1"/>
          </p:cNvPicPr>
          <p:nvPr>
            <p:ph sz="half" idx="2"/>
          </p:nvPr>
        </p:nvPicPr>
        <p:blipFill>
          <a:blip r:embed="rId3"/>
          <a:stretch>
            <a:fillRect/>
          </a:stretch>
        </p:blipFill>
        <p:spPr>
          <a:xfrm>
            <a:off x="6172200" y="2513870"/>
            <a:ext cx="5181600" cy="2974848"/>
          </a:xfrm>
        </p:spPr>
      </p:pic>
    </p:spTree>
    <p:extLst>
      <p:ext uri="{BB962C8B-B14F-4D97-AF65-F5344CB8AC3E}">
        <p14:creationId xmlns:p14="http://schemas.microsoft.com/office/powerpoint/2010/main" val="1474932758"/>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6131-205C-D7A9-31D2-C72F005729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A23541B-655A-A216-7B58-009058DC92D2}"/>
                  </a:ext>
                </a:extLst>
              </p:cNvPr>
              <p:cNvSpPr>
                <a:spLocks noGrp="1"/>
              </p:cNvSpPr>
              <p:nvPr>
                <p:ph sz="half" idx="1"/>
              </p:nvPr>
            </p:nvSpPr>
            <p:spPr/>
            <p:txBody>
              <a:bodyPr>
                <a:normAutofit fontScale="92500" lnSpcReduction="10000"/>
              </a:bodyPr>
              <a:lstStyle/>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Haciendo una serie de artificios matemáticos se puede llegar a la siguiente ecuación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acc>
                          <m:accPr>
                            <m:chr m:val="̅"/>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acc>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sup>
                    </m:sSup>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Con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𝜋𝜖</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den>
                    </m:f>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y </a:t>
                </a:r>
                <a14:m>
                  <m:oMath xmlns:m="http://schemas.openxmlformats.org/officeDocument/2006/math">
                    <m:acc>
                      <m:accPr>
                        <m:chr m:val="̅"/>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acc>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la longitud de </a:t>
                </a:r>
                <a:r>
                  <a:rPr lang="es-ES" sz="1800" kern="100" dirty="0" err="1">
                    <a:effectLst/>
                    <a:latin typeface="Calibri" panose="020F0502020204030204" pitchFamily="34" charset="0"/>
                    <a:ea typeface="Times New Roman" panose="02020603050405020304" pitchFamily="18" charset="0"/>
                    <a:cs typeface="Times New Roman" panose="02020603050405020304" pitchFamily="18" charset="0"/>
                  </a:rPr>
                  <a:t>Bjerrum</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y nos indica cuán cerca podemos acercar dos iones con carga del mismo signo, si disponemos de una energía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Para iones monovalentes en agua a temperatura ambiente,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=0.71</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𝑛𝑚</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acc>
                      <m:accPr>
                        <m:chr m:val="̅"/>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acc>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es el potencial resalado simplemente por simplicidad para poder hacer la ecuación diferencial.</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pPr marL="0" indent="0">
                  <a:buNone/>
                </a:pPr>
                <a:endParaRPr lang="es-ES" dirty="0"/>
              </a:p>
              <a:p>
                <a:endParaRPr lang="es-ES" dirty="0"/>
              </a:p>
              <a:p>
                <a:endParaRPr lang="es-ES" sz="1800" dirty="0"/>
              </a:p>
              <a:p>
                <a:endParaRPr lang="es-ES" sz="1800" dirty="0"/>
              </a:p>
            </p:txBody>
          </p:sp>
        </mc:Choice>
        <mc:Fallback xmlns="">
          <p:sp>
            <p:nvSpPr>
              <p:cNvPr id="3" name="Marcador de contenido 2">
                <a:extLst>
                  <a:ext uri="{FF2B5EF4-FFF2-40B4-BE49-F238E27FC236}">
                    <a16:creationId xmlns:a16="http://schemas.microsoft.com/office/drawing/2014/main" id="{6A23541B-655A-A216-7B58-009058DC92D2}"/>
                  </a:ext>
                </a:extLst>
              </p:cNvPr>
              <p:cNvSpPr>
                <a:spLocks noGrp="1" noRot="1" noChangeAspect="1" noMove="1" noResize="1" noEditPoints="1" noAdjustHandles="1" noChangeArrowheads="1" noChangeShapeType="1" noTextEdit="1"/>
              </p:cNvSpPr>
              <p:nvPr>
                <p:ph sz="half" idx="1"/>
              </p:nvPr>
            </p:nvSpPr>
            <p:spPr>
              <a:blipFill>
                <a:blip r:embed="rId2"/>
                <a:stretch>
                  <a:fillRect l="-588" t="-560"/>
                </a:stretch>
              </a:blipFill>
            </p:spPr>
            <p:txBody>
              <a:bodyPr/>
              <a:lstStyle/>
              <a:p>
                <a:r>
                  <a:rPr lang="es-ES">
                    <a:noFill/>
                  </a:rPr>
                  <a:t> </a:t>
                </a:r>
              </a:p>
            </p:txBody>
          </p:sp>
        </mc:Fallback>
      </mc:AlternateContent>
      <p:pic>
        <p:nvPicPr>
          <p:cNvPr id="5" name="Marcador de contenido 9">
            <a:extLst>
              <a:ext uri="{FF2B5EF4-FFF2-40B4-BE49-F238E27FC236}">
                <a16:creationId xmlns:a16="http://schemas.microsoft.com/office/drawing/2014/main" id="{3A70B6B9-1F00-E9CC-C7F6-EDE88370181D}"/>
              </a:ext>
            </a:extLst>
          </p:cNvPr>
          <p:cNvPicPr>
            <a:picLocks noGrp="1" noChangeAspect="1"/>
          </p:cNvPicPr>
          <p:nvPr>
            <p:ph sz="half" idx="2"/>
          </p:nvPr>
        </p:nvPicPr>
        <p:blipFill>
          <a:blip r:embed="rId3"/>
          <a:stretch>
            <a:fillRect/>
          </a:stretch>
        </p:blipFill>
        <p:spPr>
          <a:xfrm>
            <a:off x="6172200" y="2513870"/>
            <a:ext cx="5181600" cy="2974848"/>
          </a:xfrm>
        </p:spPr>
      </p:pic>
    </p:spTree>
    <p:extLst>
      <p:ext uri="{BB962C8B-B14F-4D97-AF65-F5344CB8AC3E}">
        <p14:creationId xmlns:p14="http://schemas.microsoft.com/office/powerpoint/2010/main" val="3563664058"/>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6131-205C-D7A9-31D2-C72F005729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A23541B-655A-A216-7B58-009058DC92D2}"/>
                  </a:ext>
                </a:extLst>
              </p:cNvPr>
              <p:cNvSpPr>
                <a:spLocks noGrp="1"/>
              </p:cNvSpPr>
              <p:nvPr>
                <p:ph sz="half" idx="1"/>
              </p:nvPr>
            </p:nvSpPr>
            <p:spPr/>
            <p:txBody>
              <a:bodyPr>
                <a:normAutofit fontScale="92500" lnSpcReduction="10000"/>
              </a:bodyPr>
              <a:lstStyle/>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Haciendo una serie de artificios matemáticos se puede llegar a la siguiente ecuación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 xmlns:m="http://schemas.openxmlformats.org/officeDocument/2006/math">
                    <m:f>
                      <m:fPr>
                        <m:ctrlP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𝒅</m:t>
                            </m:r>
                          </m:e>
                          <m:sup>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𝟐</m:t>
                            </m:r>
                          </m:sup>
                        </m:sSup>
                        <m:acc>
                          <m:accPr>
                            <m:chr m:val="̅"/>
                            <m:ctrlP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𝑽</m:t>
                            </m:r>
                          </m:e>
                        </m:acc>
                      </m:num>
                      <m:den>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𝒅</m:t>
                        </m:r>
                        <m:sSup>
                          <m:sSupPr>
                            <m:ctrlP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𝒙</m:t>
                            </m:r>
                          </m:e>
                          <m:sup>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𝟐</m:t>
                            </m:r>
                          </m:sup>
                        </m:sSup>
                      </m:den>
                    </m:f>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𝟒</m:t>
                    </m:r>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𝝅</m:t>
                    </m:r>
                    <m:sSub>
                      <m:sSubPr>
                        <m:ctrlP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𝒍</m:t>
                        </m:r>
                      </m:e>
                      <m:sub>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𝑩</m:t>
                        </m:r>
                      </m:sub>
                    </m:sSub>
                    <m:sSub>
                      <m:sSubPr>
                        <m:ctrlP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𝒄</m:t>
                        </m:r>
                      </m:e>
                      <m:sub>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𝟎</m:t>
                        </m:r>
                      </m:sub>
                    </m:sSub>
                    <m:sSup>
                      <m:sSupPr>
                        <m:ctrlP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𝒆</m:t>
                        </m:r>
                      </m:e>
                      <m:sup>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𝑽</m:t>
                        </m:r>
                      </m:sup>
                    </m:sSup>
                  </m:oMath>
                </a14:m>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Ecuación de Poisson-Boltzmann</a:t>
                </a: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Con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𝜋𝜖</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den>
                    </m:f>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y </a:t>
                </a:r>
                <a14:m>
                  <m:oMath xmlns:m="http://schemas.openxmlformats.org/officeDocument/2006/math">
                    <m:acc>
                      <m:accPr>
                        <m:chr m:val="̅"/>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acc>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la longitud de </a:t>
                </a:r>
                <a:r>
                  <a:rPr lang="es-ES" sz="1800" kern="100" dirty="0" err="1">
                    <a:effectLst/>
                    <a:latin typeface="Calibri" panose="020F0502020204030204" pitchFamily="34" charset="0"/>
                    <a:ea typeface="Times New Roman" panose="02020603050405020304" pitchFamily="18" charset="0"/>
                    <a:cs typeface="Times New Roman" panose="02020603050405020304" pitchFamily="18" charset="0"/>
                  </a:rPr>
                  <a:t>Bjerrum</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y nos indica cuán cerca podemos acercar dos iones con carga del mismo signo, si disponemos de una energía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Para iones monovalentes en agua a temperatura ambiente,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=0.71</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𝑛𝑚</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acc>
                      <m:accPr>
                        <m:chr m:val="̅"/>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acc>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es el potencial resalado simplemente por simplicidad para poder hacer la ecuación diferencial.</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pPr marL="0" indent="0">
                  <a:buNone/>
                </a:pPr>
                <a:endParaRPr lang="es-ES" dirty="0"/>
              </a:p>
              <a:p>
                <a:endParaRPr lang="es-ES" dirty="0"/>
              </a:p>
              <a:p>
                <a:endParaRPr lang="es-ES" sz="1800" dirty="0"/>
              </a:p>
              <a:p>
                <a:endParaRPr lang="es-ES" sz="1800" dirty="0"/>
              </a:p>
            </p:txBody>
          </p:sp>
        </mc:Choice>
        <mc:Fallback xmlns="">
          <p:sp>
            <p:nvSpPr>
              <p:cNvPr id="3" name="Marcador de contenido 2">
                <a:extLst>
                  <a:ext uri="{FF2B5EF4-FFF2-40B4-BE49-F238E27FC236}">
                    <a16:creationId xmlns:a16="http://schemas.microsoft.com/office/drawing/2014/main" id="{6A23541B-655A-A216-7B58-009058DC92D2}"/>
                  </a:ext>
                </a:extLst>
              </p:cNvPr>
              <p:cNvSpPr>
                <a:spLocks noGrp="1" noRot="1" noChangeAspect="1" noMove="1" noResize="1" noEditPoints="1" noAdjustHandles="1" noChangeArrowheads="1" noChangeShapeType="1" noTextEdit="1"/>
              </p:cNvSpPr>
              <p:nvPr>
                <p:ph sz="half" idx="1"/>
              </p:nvPr>
            </p:nvSpPr>
            <p:spPr>
              <a:blipFill>
                <a:blip r:embed="rId2"/>
                <a:stretch>
                  <a:fillRect l="-588" t="-560"/>
                </a:stretch>
              </a:blipFill>
            </p:spPr>
            <p:txBody>
              <a:bodyPr/>
              <a:lstStyle/>
              <a:p>
                <a:r>
                  <a:rPr lang="es-ES">
                    <a:noFill/>
                  </a:rPr>
                  <a:t> </a:t>
                </a:r>
              </a:p>
            </p:txBody>
          </p:sp>
        </mc:Fallback>
      </mc:AlternateContent>
      <p:pic>
        <p:nvPicPr>
          <p:cNvPr id="5" name="Marcador de contenido 9">
            <a:extLst>
              <a:ext uri="{FF2B5EF4-FFF2-40B4-BE49-F238E27FC236}">
                <a16:creationId xmlns:a16="http://schemas.microsoft.com/office/drawing/2014/main" id="{B0B242EB-80AA-C6A0-BB50-8787E8AF9FDB}"/>
              </a:ext>
            </a:extLst>
          </p:cNvPr>
          <p:cNvPicPr>
            <a:picLocks noGrp="1" noChangeAspect="1"/>
          </p:cNvPicPr>
          <p:nvPr>
            <p:ph sz="half" idx="2"/>
          </p:nvPr>
        </p:nvPicPr>
        <p:blipFill>
          <a:blip r:embed="rId3"/>
          <a:stretch>
            <a:fillRect/>
          </a:stretch>
        </p:blipFill>
        <p:spPr>
          <a:xfrm>
            <a:off x="6172200" y="2513870"/>
            <a:ext cx="5181600" cy="2974848"/>
          </a:xfrm>
        </p:spPr>
      </p:pic>
    </p:spTree>
    <p:extLst>
      <p:ext uri="{BB962C8B-B14F-4D97-AF65-F5344CB8AC3E}">
        <p14:creationId xmlns:p14="http://schemas.microsoft.com/office/powerpoint/2010/main" val="123309824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6131-205C-D7A9-31D2-C72F005729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A23541B-655A-A216-7B58-009058DC92D2}"/>
                  </a:ext>
                </a:extLst>
              </p:cNvPr>
              <p:cNvSpPr>
                <a:spLocks noGrp="1"/>
              </p:cNvSpPr>
              <p:nvPr>
                <p:ph sz="half" idx="1"/>
              </p:nvPr>
            </p:nvSpPr>
            <p:spPr/>
            <p:txBody>
              <a:bodyPr>
                <a:normAutofit/>
              </a:bodyPr>
              <a:lstStyle/>
              <a:p>
                <a:r>
                  <a:rPr lang="es-ES" sz="1800" kern="100" dirty="0">
                    <a:effectLst/>
                    <a:latin typeface="Cambria Math" panose="02040503050406030204" pitchFamily="18" charset="0"/>
                    <a:ea typeface="Times New Roman" panose="02020603050405020304" pitchFamily="18" charset="0"/>
                    <a:cs typeface="Times New Roman" panose="02020603050405020304" pitchFamily="18" charset="0"/>
                  </a:rPr>
                  <a:t>Resolvamos la ecuación</a:t>
                </a:r>
                <a:endParaRPr lang="es-ES" sz="1800" i="1" kern="100" dirty="0">
                  <a:latin typeface="Cambria Math" panose="02040503050406030204" pitchFamily="18"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acc>
                            <m:accPr>
                              <m:chr m:val="̅"/>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𝑉</m:t>
                              </m:r>
                            </m:e>
                          </m:acc>
                        </m:num>
                        <m:den>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=−4</m:t>
                      </m:r>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𝜋</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b="0" i="1" kern="100">
                              <a:effectLst/>
                              <a:latin typeface="Cambria Math" panose="02040503050406030204" pitchFamily="18" charset="0"/>
                              <a:ea typeface="Times New Roman" panose="02020603050405020304" pitchFamily="18" charset="0"/>
                              <a:cs typeface="Times New Roman" panose="02020603050405020304" pitchFamily="18" charset="0"/>
                            </a:rPr>
                            <m:t>𝑉</m:t>
                          </m:r>
                        </m:sup>
                      </m:sSup>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kern="100" dirty="0">
                    <a:latin typeface="Calibri" panose="020F0502020204030204" pitchFamily="34" charset="0"/>
                    <a:ea typeface="Calibri" panose="020F0502020204030204" pitchFamily="34" charset="0"/>
                    <a:cs typeface="Times New Roman" panose="02020603050405020304" pitchFamily="18" charset="0"/>
                  </a:rPr>
                  <a:t>Es una ecuación diferencial, se obtiene:</a:t>
                </a:r>
              </a:p>
              <a:p>
                <a14:m>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𝑉</m:t>
                    </m:r>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den>
                    </m:f>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ln</m:t>
                    </m:r>
                    <m: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con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𝑞</m:t>
                                    </m:r>
                                  </m:sub>
                                </m:sSub>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den>
                            </m:f>
                          </m:e>
                        </m:d>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p>
                    </m:sSup>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kern="100" dirty="0">
                    <a:latin typeface="Calibri" panose="020F0502020204030204" pitchFamily="34" charset="0"/>
                    <a:ea typeface="Calibri" panose="020F0502020204030204" pitchFamily="34" charset="0"/>
                    <a:cs typeface="Times New Roman" panose="02020603050405020304" pitchFamily="18" charset="0"/>
                  </a:rPr>
                  <a:t>Y también obtenemos que:</a:t>
                </a:r>
              </a:p>
              <a:p>
                <a14:m>
                  <m:oMath xmlns:m="http://schemas.openxmlformats.org/officeDocument/2006/math">
                    <m:sSub>
                      <m:sSubPr>
                        <m:ctrlP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𝑞</m:t>
                                    </m:r>
                                  </m:sub>
                                </m:sSub>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den>
                            </m:f>
                          </m:e>
                        </m:d>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Con lo que hemos demostrado como es la concentración de cargas de contraiones alrededor de una superficie plana cargada.</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pPr marL="0" indent="0">
                  <a:buNone/>
                </a:pPr>
                <a:endParaRPr lang="es-ES" dirty="0"/>
              </a:p>
              <a:p>
                <a:endParaRPr lang="es-ES" dirty="0"/>
              </a:p>
              <a:p>
                <a:endParaRPr lang="es-ES" sz="1800" dirty="0"/>
              </a:p>
              <a:p>
                <a:endParaRPr lang="es-ES" sz="1800" dirty="0"/>
              </a:p>
            </p:txBody>
          </p:sp>
        </mc:Choice>
        <mc:Fallback xmlns="">
          <p:sp>
            <p:nvSpPr>
              <p:cNvPr id="3" name="Marcador de contenido 2">
                <a:extLst>
                  <a:ext uri="{FF2B5EF4-FFF2-40B4-BE49-F238E27FC236}">
                    <a16:creationId xmlns:a16="http://schemas.microsoft.com/office/drawing/2014/main" id="{6A23541B-655A-A216-7B58-009058DC92D2}"/>
                  </a:ext>
                </a:extLst>
              </p:cNvPr>
              <p:cNvSpPr>
                <a:spLocks noGrp="1" noRot="1" noChangeAspect="1" noMove="1" noResize="1" noEditPoints="1" noAdjustHandles="1" noChangeArrowheads="1" noChangeShapeType="1" noTextEdit="1"/>
              </p:cNvSpPr>
              <p:nvPr>
                <p:ph sz="half" idx="1"/>
              </p:nvPr>
            </p:nvSpPr>
            <p:spPr>
              <a:blipFill>
                <a:blip r:embed="rId2"/>
                <a:stretch>
                  <a:fillRect l="-824" t="-1401" b="-840"/>
                </a:stretch>
              </a:blipFill>
            </p:spPr>
            <p:txBody>
              <a:bodyPr/>
              <a:lstStyle/>
              <a:p>
                <a:r>
                  <a:rPr lang="es-ES">
                    <a:noFill/>
                  </a:rPr>
                  <a:t> </a:t>
                </a:r>
              </a:p>
            </p:txBody>
          </p:sp>
        </mc:Fallback>
      </mc:AlternateContent>
      <p:pic>
        <p:nvPicPr>
          <p:cNvPr id="5" name="Marcador de contenido 9">
            <a:extLst>
              <a:ext uri="{FF2B5EF4-FFF2-40B4-BE49-F238E27FC236}">
                <a16:creationId xmlns:a16="http://schemas.microsoft.com/office/drawing/2014/main" id="{530B7D86-34F0-0043-D0AD-15ABEBD5FF0C}"/>
              </a:ext>
            </a:extLst>
          </p:cNvPr>
          <p:cNvPicPr>
            <a:picLocks noGrp="1" noChangeAspect="1"/>
          </p:cNvPicPr>
          <p:nvPr>
            <p:ph sz="half" idx="2"/>
          </p:nvPr>
        </p:nvPicPr>
        <p:blipFill>
          <a:blip r:embed="rId3"/>
          <a:stretch>
            <a:fillRect/>
          </a:stretch>
        </p:blipFill>
        <p:spPr>
          <a:xfrm>
            <a:off x="6172200" y="2513870"/>
            <a:ext cx="5181600" cy="2974848"/>
          </a:xfrm>
        </p:spPr>
      </p:pic>
    </p:spTree>
    <p:extLst>
      <p:ext uri="{BB962C8B-B14F-4D97-AF65-F5344CB8AC3E}">
        <p14:creationId xmlns:p14="http://schemas.microsoft.com/office/powerpoint/2010/main" val="373585631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50148-D3A9-D6AC-AAF0-1B00001F0D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12BD195-D736-A6E5-A07B-15DAC85A1CB5}"/>
                  </a:ext>
                </a:extLst>
              </p:cNvPr>
              <p:cNvSpPr>
                <a:spLocks noGrp="1"/>
              </p:cNvSpPr>
              <p:nvPr>
                <p:ph idx="1"/>
              </p:nvPr>
            </p:nvSpPr>
            <p:spPr/>
            <p:txBody>
              <a:bodyPr/>
              <a:lstStyle/>
              <a:p>
                <a:r>
                  <a:rPr lang="es-ES" dirty="0"/>
                  <a:t>Problema:</a:t>
                </a:r>
              </a:p>
              <a:p>
                <a:r>
                  <a:rPr lang="es-ES" sz="1800" dirty="0"/>
                  <a:t>Vamos a ver si la fórmula anterior está bien. Para ello vamos a calcular la integral de la concentración a lo largo del eje x, es decir:</a:t>
                </a:r>
              </a:p>
              <a:p>
                <a:pPr marL="0" indent="0">
                  <a:buNone/>
                </a:pPr>
                <a14:m>
                  <m:oMathPara xmlns:m="http://schemas.openxmlformats.org/officeDocument/2006/math">
                    <m:oMathParaPr>
                      <m:jc m:val="centerGroup"/>
                    </m:oMathParaPr>
                    <m:oMath xmlns:m="http://schemas.openxmlformats.org/officeDocument/2006/math">
                      <m:nary>
                        <m:naryPr>
                          <m:limLoc m:val="subSup"/>
                          <m:ctrlPr>
                            <a:rPr lang="es-ES" sz="1200" i="1" smtClean="0">
                              <a:effectLst/>
                              <a:latin typeface="Cambria Math" panose="02040503050406030204" pitchFamily="18" charset="0"/>
                              <a:ea typeface="Times New Roman" panose="02020603050405020304" pitchFamily="18" charset="0"/>
                            </a:rPr>
                          </m:ctrlPr>
                        </m:naryPr>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up>
                        <m:e>
                          <m:sSub>
                            <m:sSubPr>
                              <m:ctrlPr>
                                <a:rPr lang="es-ES" sz="12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ub>
                          </m:sSub>
                          <m:d>
                            <m:dPr>
                              <m:ctrlPr>
                                <a:rPr lang="es-ES" sz="1200" i="1">
                                  <a:effectLst/>
                                  <a:latin typeface="Cambria Math" panose="02040503050406030204" pitchFamily="18" charset="0"/>
                                  <a:ea typeface="Times New Roman" panose="02020603050405020304" pitchFamily="18" charset="0"/>
                                </a:rPr>
                              </m:ctrlPr>
                            </m:d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𝑑𝑥</m:t>
                          </m:r>
                        </m:e>
                      </m:nary>
                    </m:oMath>
                  </m:oMathPara>
                </a14:m>
                <a:endParaRPr lang="es-ES" sz="1800" dirty="0"/>
              </a:p>
              <a:p>
                <a:pPr marL="0" indent="0">
                  <a:buNone/>
                </a:pPr>
                <a:r>
                  <a:rPr lang="es-ES" sz="1800" dirty="0"/>
                  <a:t>La concentración se describe como:</a:t>
                </a:r>
              </a:p>
              <a:p>
                <a:pPr marL="0" indent="0">
                  <a:buNone/>
                </a:pPr>
                <a14:m>
                  <m:oMathPara xmlns:m="http://schemas.openxmlformats.org/officeDocument/2006/math">
                    <m:oMathParaPr>
                      <m:jc m:val="centerGroup"/>
                    </m:oMathParaPr>
                    <m:oMath xmlns:m="http://schemas.openxmlformats.org/officeDocument/2006/math">
                      <m:sSub>
                        <m:sSubPr>
                          <m:ctrlPr>
                            <a:rPr lang="es-ES" sz="1200" i="1" smtClean="0">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ub>
                      </m:sSub>
                      <m:d>
                        <m:dPr>
                          <m:ctrlPr>
                            <a:rPr lang="es-ES" sz="1200" i="1">
                              <a:effectLst/>
                              <a:latin typeface="Cambria Math" panose="02040503050406030204" pitchFamily="18" charset="0"/>
                              <a:ea typeface="Times New Roman" panose="02020603050405020304" pitchFamily="18" charset="0"/>
                            </a:rPr>
                          </m:ctrlPr>
                        </m:d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2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s-ES" sz="1200" i="1">
                              <a:effectLst/>
                              <a:latin typeface="Cambria Math" panose="02040503050406030204" pitchFamily="18" charset="0"/>
                              <a:ea typeface="Times New Roman" panose="02020603050405020304" pitchFamily="18" charset="0"/>
                            </a:rPr>
                          </m:ctrlPr>
                        </m:sSup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200" i="1">
                                  <a:effectLst/>
                                  <a:latin typeface="Cambria Math" panose="02040503050406030204" pitchFamily="18" charset="0"/>
                                  <a:ea typeface="Times New Roman" panose="02020603050405020304" pitchFamily="18" charset="0"/>
                                </a:rPr>
                              </m:ctrlPr>
                            </m:fPr>
                            <m:num>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𝑉</m:t>
                              </m:r>
                              <m:d>
                                <m:dPr>
                                  <m:ctrlPr>
                                    <a:rPr lang="es-ES" sz="1200" i="1">
                                      <a:effectLst/>
                                      <a:latin typeface="Cambria Math" panose="02040503050406030204" pitchFamily="18" charset="0"/>
                                      <a:ea typeface="Times New Roman" panose="02020603050405020304" pitchFamily="18" charset="0"/>
                                    </a:rPr>
                                  </m:ctrlPr>
                                </m:d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𝑥</m:t>
                                  </m:r>
                                </m:e>
                              </m:d>
                            </m:num>
                            <m:den>
                              <m:sSub>
                                <m:sSubPr>
                                  <m:ctrlPr>
                                    <a:rPr lang="es-ES" sz="12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𝑇</m:t>
                              </m:r>
                            </m:den>
                          </m:f>
                        </m:sup>
                      </m:sSup>
                    </m:oMath>
                  </m:oMathPara>
                </a14:m>
                <a:endParaRPr lang="es-ES" sz="1800" dirty="0"/>
              </a:p>
              <a:p>
                <a:pPr marL="0" indent="0">
                  <a:buNone/>
                </a:pPr>
                <a:endParaRPr lang="es-ES" sz="1800" dirty="0"/>
              </a:p>
              <a:p>
                <a:pPr marL="0" indent="0">
                  <a:buNone/>
                </a:pPr>
                <a:r>
                  <a:rPr lang="es-ES" sz="1800" dirty="0"/>
                  <a:t>Siendo </a:t>
                </a:r>
                <a14:m>
                  <m:oMath xmlns:m="http://schemas.openxmlformats.org/officeDocument/2006/math">
                    <m:r>
                      <a:rPr lang="es-ES" sz="1800" i="1">
                        <a:latin typeface="Cambria Math" panose="02040503050406030204" pitchFamily="18" charset="0"/>
                      </a:rPr>
                      <m:t>𝑉</m:t>
                    </m:r>
                    <m:d>
                      <m:dPr>
                        <m:ctrlPr>
                          <a:rPr lang="es-ES" sz="1800" i="1">
                            <a:latin typeface="Cambria Math" panose="02040503050406030204" pitchFamily="18" charset="0"/>
                          </a:rPr>
                        </m:ctrlPr>
                      </m:dPr>
                      <m:e>
                        <m:r>
                          <a:rPr lang="es-ES" sz="1800" i="1">
                            <a:latin typeface="Cambria Math" panose="02040503050406030204" pitchFamily="18" charset="0"/>
                          </a:rPr>
                          <m:t>𝑥</m:t>
                        </m:r>
                      </m:e>
                    </m:d>
                    <m:r>
                      <a:rPr lang="es-ES" sz="1800" i="1">
                        <a:latin typeface="Cambria Math" panose="02040503050406030204" pitchFamily="18" charset="0"/>
                      </a:rPr>
                      <m:t>=2</m:t>
                    </m:r>
                    <m:f>
                      <m:fPr>
                        <m:ctrlPr>
                          <a:rPr lang="es-ES" sz="1800" i="1">
                            <a:latin typeface="Cambria Math" panose="02040503050406030204" pitchFamily="18" charset="0"/>
                          </a:rPr>
                        </m:ctrlPr>
                      </m:fPr>
                      <m:num>
                        <m:sSub>
                          <m:sSubPr>
                            <m:ctrlPr>
                              <a:rPr lang="es-ES" sz="1800" i="1">
                                <a:latin typeface="Cambria Math" panose="02040503050406030204" pitchFamily="18" charset="0"/>
                              </a:rPr>
                            </m:ctrlPr>
                          </m:sSubPr>
                          <m:e>
                            <m:r>
                              <a:rPr lang="es-ES" sz="1800" i="1">
                                <a:latin typeface="Cambria Math" panose="02040503050406030204" pitchFamily="18" charset="0"/>
                              </a:rPr>
                              <m:t>𝑘</m:t>
                            </m:r>
                          </m:e>
                          <m:sub>
                            <m:r>
                              <a:rPr lang="es-ES" sz="1800" i="1">
                                <a:latin typeface="Cambria Math" panose="02040503050406030204" pitchFamily="18" charset="0"/>
                              </a:rPr>
                              <m:t>𝐵</m:t>
                            </m:r>
                          </m:sub>
                        </m:sSub>
                        <m:r>
                          <a:rPr lang="es-ES" sz="1800" i="1">
                            <a:latin typeface="Cambria Math" panose="02040503050406030204" pitchFamily="18" charset="0"/>
                          </a:rPr>
                          <m:t>𝑇</m:t>
                        </m:r>
                      </m:num>
                      <m:den>
                        <m:r>
                          <a:rPr lang="es-ES" sz="1800" i="1">
                            <a:latin typeface="Cambria Math" panose="02040503050406030204" pitchFamily="18" charset="0"/>
                          </a:rPr>
                          <m:t>𝑒</m:t>
                        </m:r>
                      </m:den>
                    </m:f>
                    <m:r>
                      <m:rPr>
                        <m:sty m:val="p"/>
                      </m:rPr>
                      <a:rPr lang="es-ES" sz="1800">
                        <a:latin typeface="Cambria Math" panose="02040503050406030204" pitchFamily="18" charset="0"/>
                      </a:rPr>
                      <m:t>ln</m:t>
                    </m:r>
                    <m:r>
                      <a:rPr lang="es-ES" sz="1800" i="1">
                        <a:latin typeface="Cambria Math" panose="02040503050406030204" pitchFamily="18" charset="0"/>
                      </a:rPr>
                      <m:t>(1+</m:t>
                    </m:r>
                    <m:r>
                      <a:rPr lang="es-ES" sz="1800" i="1">
                        <a:latin typeface="Cambria Math" panose="02040503050406030204" pitchFamily="18" charset="0"/>
                      </a:rPr>
                      <m:t>𝑥</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0</m:t>
                        </m:r>
                      </m:sub>
                    </m:sSub>
                    <m:r>
                      <a:rPr lang="es-ES" sz="1800" i="1">
                        <a:latin typeface="Cambria Math" panose="02040503050406030204" pitchFamily="18" charset="0"/>
                      </a:rPr>
                      <m:t>)</m:t>
                    </m:r>
                  </m:oMath>
                </a14:m>
                <a:r>
                  <a:rPr lang="es-ES" sz="1800" dirty="0"/>
                  <a:t> con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0</m:t>
                        </m:r>
                      </m:sub>
                    </m:sSub>
                    <m:r>
                      <a:rPr lang="es-ES" sz="1800" i="1">
                        <a:latin typeface="Cambria Math" panose="02040503050406030204" pitchFamily="18" charset="0"/>
                      </a:rPr>
                      <m:t>=</m:t>
                    </m:r>
                    <m:sSup>
                      <m:sSupPr>
                        <m:ctrlPr>
                          <a:rPr lang="es-ES" sz="1800" i="1">
                            <a:latin typeface="Cambria Math" panose="02040503050406030204" pitchFamily="18" charset="0"/>
                          </a:rPr>
                        </m:ctrlPr>
                      </m:sSupPr>
                      <m:e>
                        <m:d>
                          <m:dPr>
                            <m:ctrlPr>
                              <a:rPr lang="es-ES" sz="1800" i="1">
                                <a:latin typeface="Cambria Math" panose="02040503050406030204" pitchFamily="18" charset="0"/>
                              </a:rPr>
                            </m:ctrlPr>
                          </m:dPr>
                          <m:e>
                            <m:f>
                              <m:fPr>
                                <m:ctrlPr>
                                  <a:rPr lang="es-ES" sz="1800" i="1">
                                    <a:latin typeface="Cambria Math" panose="02040503050406030204" pitchFamily="18" charset="0"/>
                                  </a:rPr>
                                </m:ctrlPr>
                              </m:fPr>
                              <m:num>
                                <m:r>
                                  <a:rPr lang="es-ES" sz="1800" i="1">
                                    <a:latin typeface="Cambria Math" panose="02040503050406030204" pitchFamily="18" charset="0"/>
                                  </a:rPr>
                                  <m:t>2</m:t>
                                </m:r>
                                <m:r>
                                  <a:rPr lang="es-ES" sz="1800" i="1">
                                    <a:latin typeface="Cambria Math" panose="02040503050406030204" pitchFamily="18" charset="0"/>
                                  </a:rPr>
                                  <m:t>𝜋</m:t>
                                </m:r>
                                <m:sSub>
                                  <m:sSubPr>
                                    <m:ctrlPr>
                                      <a:rPr lang="es-ES" sz="1800" i="1">
                                        <a:latin typeface="Cambria Math" panose="02040503050406030204" pitchFamily="18" charset="0"/>
                                      </a:rPr>
                                    </m:ctrlPr>
                                  </m:sSubPr>
                                  <m:e>
                                    <m:r>
                                      <a:rPr lang="es-ES" sz="1800" i="1">
                                        <a:latin typeface="Cambria Math" panose="02040503050406030204" pitchFamily="18" charset="0"/>
                                      </a:rPr>
                                      <m:t>𝑙</m:t>
                                    </m:r>
                                  </m:e>
                                  <m:sub>
                                    <m:r>
                                      <a:rPr lang="es-ES" sz="1800" i="1">
                                        <a:latin typeface="Cambria Math" panose="02040503050406030204" pitchFamily="18" charset="0"/>
                                      </a:rPr>
                                      <m:t>𝐵</m:t>
                                    </m:r>
                                  </m:sub>
                                </m:sSub>
                                <m:sSub>
                                  <m:sSubPr>
                                    <m:ctrlPr>
                                      <a:rPr lang="es-ES" sz="1800" i="1">
                                        <a:latin typeface="Cambria Math" panose="02040503050406030204" pitchFamily="18" charset="0"/>
                                      </a:rPr>
                                    </m:ctrlPr>
                                  </m:sSubPr>
                                  <m:e>
                                    <m:r>
                                      <a:rPr lang="es-ES" sz="1800" i="1">
                                        <a:latin typeface="Cambria Math" panose="02040503050406030204" pitchFamily="18" charset="0"/>
                                      </a:rPr>
                                      <m:t>𝜎</m:t>
                                    </m:r>
                                  </m:e>
                                  <m:sub>
                                    <m:r>
                                      <a:rPr lang="es-ES" sz="1800" i="1">
                                        <a:latin typeface="Cambria Math" panose="02040503050406030204" pitchFamily="18" charset="0"/>
                                      </a:rPr>
                                      <m:t>𝑞</m:t>
                                    </m:r>
                                  </m:sub>
                                </m:sSub>
                              </m:num>
                              <m:den>
                                <m:r>
                                  <a:rPr lang="es-ES" sz="1800" i="1">
                                    <a:latin typeface="Cambria Math" panose="02040503050406030204" pitchFamily="18" charset="0"/>
                                  </a:rPr>
                                  <m:t>𝑒</m:t>
                                </m:r>
                              </m:den>
                            </m:f>
                          </m:e>
                        </m:d>
                      </m:e>
                      <m:sup>
                        <m:r>
                          <a:rPr lang="es-ES" sz="1800" i="1">
                            <a:latin typeface="Cambria Math" panose="02040503050406030204" pitchFamily="18" charset="0"/>
                          </a:rPr>
                          <m:t>−1</m:t>
                        </m:r>
                      </m:sup>
                    </m:sSup>
                  </m:oMath>
                </a14:m>
                <a:endParaRPr lang="es-ES" dirty="0"/>
              </a:p>
              <a:p>
                <a:pPr marL="0" indent="0">
                  <a:buNone/>
                </a:pPr>
                <a14:m>
                  <m:oMathPara xmlns:m="http://schemas.openxmlformats.org/officeDocument/2006/math">
                    <m:oMathParaPr>
                      <m:jc m:val="centerGroup"/>
                    </m:oMathParaPr>
                    <m:oMath xmlns:m="http://schemas.openxmlformats.org/officeDocument/2006/math">
                      <m:nary>
                        <m:naryPr>
                          <m:limLoc m:val="subSup"/>
                          <m:ctrlPr>
                            <a:rPr lang="es-ES" i="1">
                              <a:latin typeface="Cambria Math" panose="02040503050406030204" pitchFamily="18" charset="0"/>
                            </a:rPr>
                          </m:ctrlPr>
                        </m:naryPr>
                        <m:sub>
                          <m:r>
                            <a:rPr lang="es-ES" i="1">
                              <a:latin typeface="Cambria Math" panose="02040503050406030204" pitchFamily="18" charset="0"/>
                            </a:rPr>
                            <m:t>0</m:t>
                          </m:r>
                        </m:sub>
                        <m:sup>
                          <m:r>
                            <a:rPr lang="es-ES" i="1">
                              <a:latin typeface="Cambria Math" panose="02040503050406030204" pitchFamily="18" charset="0"/>
                            </a:rPr>
                            <m:t>∞</m:t>
                          </m:r>
                        </m:sup>
                        <m:e>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m:t>
                              </m:r>
                            </m:sub>
                          </m:sSub>
                          <m:d>
                            <m:dPr>
                              <m:ctrlPr>
                                <a:rPr lang="es-ES" i="1">
                                  <a:latin typeface="Cambria Math" panose="02040503050406030204" pitchFamily="18" charset="0"/>
                                </a:rPr>
                              </m:ctrlPr>
                            </m:dPr>
                            <m:e>
                              <m:r>
                                <a:rPr lang="es-ES" i="1">
                                  <a:latin typeface="Cambria Math" panose="02040503050406030204" pitchFamily="18" charset="0"/>
                                </a:rPr>
                                <m:t>𝑥</m:t>
                              </m:r>
                            </m:e>
                          </m:d>
                          <m:r>
                            <a:rPr lang="es-ES" i="1">
                              <a:latin typeface="Cambria Math" panose="02040503050406030204" pitchFamily="18" charset="0"/>
                            </a:rPr>
                            <m:t>𝑑𝑥</m:t>
                          </m:r>
                          <m:r>
                            <a:rPr lang="es-ES" i="1">
                              <a:latin typeface="Cambria Math" panose="02040503050406030204" pitchFamily="18" charset="0"/>
                            </a:rPr>
                            <m:t>=</m:t>
                          </m:r>
                        </m:e>
                      </m:nary>
                      <m:nary>
                        <m:naryPr>
                          <m:limLoc m:val="subSup"/>
                          <m:ctrlPr>
                            <a:rPr lang="es-ES" i="1">
                              <a:latin typeface="Cambria Math" panose="02040503050406030204" pitchFamily="18" charset="0"/>
                            </a:rPr>
                          </m:ctrlPr>
                        </m:naryPr>
                        <m:sub>
                          <m:r>
                            <a:rPr lang="es-ES" i="1">
                              <a:latin typeface="Cambria Math" panose="02040503050406030204" pitchFamily="18" charset="0"/>
                            </a:rPr>
                            <m:t>0</m:t>
                          </m:r>
                        </m:sub>
                        <m:sup>
                          <m:r>
                            <a:rPr lang="es-ES" i="1">
                              <a:latin typeface="Cambria Math" panose="02040503050406030204" pitchFamily="18" charset="0"/>
                            </a:rPr>
                            <m:t>∞</m:t>
                          </m:r>
                        </m:sup>
                        <m:e>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0</m:t>
                              </m:r>
                            </m:sub>
                          </m:sSub>
                          <m:sSup>
                            <m:sSupPr>
                              <m:ctrlPr>
                                <a:rPr lang="es-ES" i="1">
                                  <a:latin typeface="Cambria Math" panose="02040503050406030204" pitchFamily="18" charset="0"/>
                                </a:rPr>
                              </m:ctrlPr>
                            </m:sSupPr>
                            <m:e>
                              <m:r>
                                <a:rPr lang="es-ES" i="1">
                                  <a:latin typeface="Cambria Math" panose="02040503050406030204" pitchFamily="18" charset="0"/>
                                </a:rPr>
                                <m:t>𝑒</m:t>
                              </m:r>
                            </m:e>
                            <m:sup>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𝑉</m:t>
                                  </m:r>
                                  <m:d>
                                    <m:dPr>
                                      <m:ctrlPr>
                                        <a:rPr lang="es-ES" i="1">
                                          <a:latin typeface="Cambria Math" panose="02040503050406030204" pitchFamily="18" charset="0"/>
                                        </a:rPr>
                                      </m:ctrlPr>
                                    </m:dPr>
                                    <m:e>
                                      <m:r>
                                        <a:rPr lang="es-ES" i="1">
                                          <a:latin typeface="Cambria Math" panose="02040503050406030204" pitchFamily="18" charset="0"/>
                                        </a:rPr>
                                        <m:t>𝑥</m:t>
                                      </m:r>
                                    </m:e>
                                  </m:d>
                                </m:num>
                                <m:den>
                                  <m:sSub>
                                    <m:sSubPr>
                                      <m:ctrlPr>
                                        <a:rPr lang="es-ES" i="1">
                                          <a:latin typeface="Cambria Math" panose="02040503050406030204" pitchFamily="18" charset="0"/>
                                        </a:rPr>
                                      </m:ctrlPr>
                                    </m:sSubPr>
                                    <m:e>
                                      <m:r>
                                        <a:rPr lang="es-ES" i="1">
                                          <a:latin typeface="Cambria Math" panose="02040503050406030204" pitchFamily="18" charset="0"/>
                                        </a:rPr>
                                        <m:t>𝑘</m:t>
                                      </m:r>
                                    </m:e>
                                    <m:sub>
                                      <m:r>
                                        <a:rPr lang="es-ES" i="1">
                                          <a:latin typeface="Cambria Math" panose="02040503050406030204" pitchFamily="18" charset="0"/>
                                        </a:rPr>
                                        <m:t>𝐵</m:t>
                                      </m:r>
                                    </m:sub>
                                  </m:sSub>
                                  <m:r>
                                    <a:rPr lang="es-ES" i="1">
                                      <a:latin typeface="Cambria Math" panose="02040503050406030204" pitchFamily="18" charset="0"/>
                                    </a:rPr>
                                    <m:t>𝑇</m:t>
                                  </m:r>
                                </m:den>
                              </m:f>
                            </m:sup>
                          </m:sSup>
                          <m:r>
                            <a:rPr lang="es-ES" i="1">
                              <a:latin typeface="Cambria Math" panose="02040503050406030204" pitchFamily="18" charset="0"/>
                            </a:rPr>
                            <m:t>𝑑𝑥</m:t>
                          </m:r>
                        </m:e>
                      </m:nary>
                    </m:oMath>
                  </m:oMathPara>
                </a14:m>
                <a:endParaRPr lang="es-ES" sz="1800" dirty="0"/>
              </a:p>
            </p:txBody>
          </p:sp>
        </mc:Choice>
        <mc:Fallback xmlns="">
          <p:sp>
            <p:nvSpPr>
              <p:cNvPr id="3" name="Marcador de contenido 2">
                <a:extLst>
                  <a:ext uri="{FF2B5EF4-FFF2-40B4-BE49-F238E27FC236}">
                    <a16:creationId xmlns:a16="http://schemas.microsoft.com/office/drawing/2014/main" id="{B12BD195-D736-A6E5-A07B-15DAC85A1CB5}"/>
                  </a:ext>
                </a:extLst>
              </p:cNvPr>
              <p:cNvSpPr>
                <a:spLocks noGrp="1" noRot="1" noChangeAspect="1" noMove="1" noResize="1" noEditPoints="1" noAdjustHandles="1" noChangeArrowheads="1" noChangeShapeType="1" noTextEdit="1"/>
              </p:cNvSpPr>
              <p:nvPr>
                <p:ph idx="1"/>
              </p:nvPr>
            </p:nvSpPr>
            <p:spPr>
              <a:blipFill>
                <a:blip r:embed="rId2"/>
                <a:stretch>
                  <a:fillRect l="-1043" t="-2381" r="-116"/>
                </a:stretch>
              </a:blipFill>
            </p:spPr>
            <p:txBody>
              <a:bodyPr/>
              <a:lstStyle/>
              <a:p>
                <a:r>
                  <a:rPr lang="es-ES">
                    <a:noFill/>
                  </a:rPr>
                  <a:t> </a:t>
                </a:r>
              </a:p>
            </p:txBody>
          </p:sp>
        </mc:Fallback>
      </mc:AlternateContent>
    </p:spTree>
    <p:extLst>
      <p:ext uri="{BB962C8B-B14F-4D97-AF65-F5344CB8AC3E}">
        <p14:creationId xmlns:p14="http://schemas.microsoft.com/office/powerpoint/2010/main" val="1441817515"/>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50148-D3A9-D6AC-AAF0-1B00001F0D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12BD195-D736-A6E5-A07B-15DAC85A1CB5}"/>
                  </a:ext>
                </a:extLst>
              </p:cNvPr>
              <p:cNvSpPr>
                <a:spLocks noGrp="1"/>
              </p:cNvSpPr>
              <p:nvPr>
                <p:ph idx="1"/>
              </p:nvPr>
            </p:nvSpPr>
            <p:spPr/>
            <p:txBody>
              <a:bodyPr/>
              <a:lstStyle/>
              <a:p>
                <a:r>
                  <a:rPr lang="es-ES" dirty="0"/>
                  <a:t>Problema:</a:t>
                </a:r>
              </a:p>
              <a:p>
                <a:pPr marL="0" indent="0">
                  <a:buNone/>
                </a:pPr>
                <a14:m>
                  <m:oMathPara xmlns:m="http://schemas.openxmlformats.org/officeDocument/2006/math">
                    <m:oMathParaPr>
                      <m:jc m:val="centerGroup"/>
                    </m:oMathParaPr>
                    <m:oMath xmlns:m="http://schemas.openxmlformats.org/officeDocument/2006/math">
                      <m:nary>
                        <m:naryPr>
                          <m:limLoc m:val="subSup"/>
                          <m:ctrlP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e>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e>
                      </m:nary>
                      <m:nary>
                        <m:naryPr>
                          <m:limLoc m:val="subSup"/>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e>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num>
                                <m:den>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den>
                              </m:f>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nary>
                            <m:naryPr>
                              <m:limLoc m:val="subSup"/>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e>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den>
                                      </m:f>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ln</m:t>
                                      </m:r>
                                      <m: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 </m:t>
                                      </m:r>
                                    </m:num>
                                    <m:den>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den>
                                  </m:f>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𝑑𝑥</m:t>
                              </m:r>
                            </m:e>
                          </m:nary>
                        </m:e>
                      </m:nary>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nary>
                        <m:naryPr>
                          <m:limLoc m:val="subSup"/>
                          <m:ctrlP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e>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e>
                      </m:nary>
                      <m:nary>
                        <m:naryPr>
                          <m:limLoc m:val="subSup"/>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e>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ln</m:t>
                                  </m:r>
                                  <m: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 </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den>
                              </m:f>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𝑑𝑥</m:t>
                          </m:r>
                        </m:e>
                      </m:nary>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nary>
                        <m:naryPr>
                          <m:limLoc m:val="subSup"/>
                          <m:ctrlPr>
                            <a:rPr lang="es-ES" sz="1800" i="1" smtClean="0">
                              <a:effectLst/>
                              <a:latin typeface="Cambria Math" panose="02040503050406030204" pitchFamily="18" charset="0"/>
                              <a:ea typeface="Times New Roman" panose="02020603050405020304" pitchFamily="18" charset="0"/>
                            </a:rPr>
                          </m:ctrlPr>
                        </m:naryPr>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up>
                        <m:e>
                          <m:sSub>
                            <m:sSubPr>
                              <m:ctrlPr>
                                <a:rPr lang="es-ES" sz="18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ub>
                          </m:sSub>
                          <m:d>
                            <m:dPr>
                              <m:ctrlPr>
                                <a:rPr lang="es-ES" sz="1800" i="1">
                                  <a:effectLst/>
                                  <a:latin typeface="Cambria Math" panose="02040503050406030204" pitchFamily="18" charset="0"/>
                                  <a:ea typeface="Times New Roman" panose="02020603050405020304" pitchFamily="18" charset="0"/>
                                </a:rPr>
                              </m:ctrlPr>
                            </m:d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𝑑𝑥</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ES" sz="18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f>
                        <m:fPr>
                          <m:ctrlPr>
                            <a:rPr lang="es-ES" sz="1800" i="1">
                              <a:effectLst/>
                              <a:latin typeface="Cambria Math" panose="02040503050406030204" pitchFamily="18" charset="0"/>
                              <a:ea typeface="Times New Roman" panose="02020603050405020304" pitchFamily="18" charset="0"/>
                            </a:rPr>
                          </m:ctrlPr>
                        </m:fPr>
                        <m:num>
                          <m:sSub>
                            <m:sSubPr>
                              <m:ctrlPr>
                                <a:rPr lang="es-ES" sz="18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𝑒</m:t>
                          </m:r>
                        </m:den>
                      </m:f>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ES" sz="1800" dirty="0"/>
              </a:p>
              <a:p>
                <a:pPr marL="0" indent="0">
                  <a:buNone/>
                </a:pPr>
                <a:endParaRPr lang="es-ES" sz="1800" dirty="0"/>
              </a:p>
              <a:p>
                <a:pPr marL="0" indent="0">
                  <a:buNone/>
                </a:pPr>
                <a14:m>
                  <m:oMathPara xmlns:m="http://schemas.openxmlformats.org/officeDocument/2006/math">
                    <m:oMathParaPr>
                      <m:jc m:val="centerGroup"/>
                    </m:oMathParaPr>
                    <m:oMath xmlns:m="http://schemas.openxmlformats.org/officeDocument/2006/math">
                      <m:nary>
                        <m:naryPr>
                          <m:limLoc m:val="subSup"/>
                          <m:ctrlPr>
                            <a:rPr lang="es-ES" sz="1800" i="1">
                              <a:latin typeface="Cambria Math" panose="02040503050406030204" pitchFamily="18" charset="0"/>
                            </a:rPr>
                          </m:ctrlPr>
                        </m:naryPr>
                        <m:sub>
                          <m:r>
                            <a:rPr lang="es-ES" sz="1800" i="1">
                              <a:latin typeface="Cambria Math" panose="02040503050406030204" pitchFamily="18" charset="0"/>
                            </a:rPr>
                            <m:t>0</m:t>
                          </m:r>
                        </m:sub>
                        <m:sup>
                          <m:r>
                            <a:rPr lang="es-ES" sz="1800" i="1">
                              <a:latin typeface="Cambria Math" panose="02040503050406030204" pitchFamily="18" charset="0"/>
                            </a:rPr>
                            <m:t>∞</m:t>
                          </m:r>
                        </m:sup>
                        <m:e>
                          <m:sSub>
                            <m:sSubPr>
                              <m:ctrlPr>
                                <a:rPr lang="es-ES" sz="1800" i="1">
                                  <a:latin typeface="Cambria Math" panose="02040503050406030204" pitchFamily="18" charset="0"/>
                                </a:rPr>
                              </m:ctrlPr>
                            </m:sSubPr>
                            <m:e>
                              <m:r>
                                <a:rPr lang="es-ES" sz="1800" i="1">
                                  <a:latin typeface="Cambria Math" panose="02040503050406030204" pitchFamily="18" charset="0"/>
                                </a:rPr>
                                <m:t>𝑐</m:t>
                              </m:r>
                            </m:e>
                            <m:sub>
                              <m:r>
                                <a:rPr lang="es-ES" sz="1800" i="1">
                                  <a:latin typeface="Cambria Math" panose="02040503050406030204" pitchFamily="18" charset="0"/>
                                </a:rPr>
                                <m:t>+</m:t>
                              </m:r>
                            </m:sub>
                          </m:sSub>
                          <m:d>
                            <m:dPr>
                              <m:ctrlPr>
                                <a:rPr lang="es-ES" sz="1800" i="1">
                                  <a:latin typeface="Cambria Math" panose="02040503050406030204" pitchFamily="18" charset="0"/>
                                </a:rPr>
                              </m:ctrlPr>
                            </m:dPr>
                            <m:e>
                              <m:r>
                                <a:rPr lang="es-ES" sz="1800" i="1">
                                  <a:latin typeface="Cambria Math" panose="02040503050406030204" pitchFamily="18" charset="0"/>
                                </a:rPr>
                                <m:t>𝑥</m:t>
                              </m:r>
                            </m:e>
                          </m:d>
                          <m:r>
                            <a:rPr lang="es-ES" sz="1800" i="1">
                              <a:latin typeface="Cambria Math" panose="02040503050406030204" pitchFamily="18" charset="0"/>
                            </a:rPr>
                            <m:t>𝑑𝑥</m:t>
                          </m:r>
                          <m:r>
                            <a:rPr lang="es-ES" sz="1800" i="1">
                              <a:latin typeface="Cambria Math" panose="02040503050406030204" pitchFamily="18" charset="0"/>
                            </a:rPr>
                            <m:t>=</m:t>
                          </m:r>
                        </m:e>
                      </m:nary>
                      <m:f>
                        <m:fPr>
                          <m:ctrlPr>
                            <a:rPr lang="es-ES" sz="1800" i="1">
                              <a:latin typeface="Cambria Math" panose="02040503050406030204" pitchFamily="18" charset="0"/>
                            </a:rPr>
                          </m:ctrlPr>
                        </m:fPr>
                        <m:num>
                          <m:r>
                            <a:rPr lang="es-ES" sz="1800" i="1">
                              <a:latin typeface="Cambria Math" panose="02040503050406030204" pitchFamily="18" charset="0"/>
                            </a:rPr>
                            <m:t>1</m:t>
                          </m:r>
                        </m:num>
                        <m:den>
                          <m:r>
                            <a:rPr lang="es-ES" sz="1800" i="1">
                              <a:latin typeface="Cambria Math" panose="02040503050406030204" pitchFamily="18" charset="0"/>
                            </a:rPr>
                            <m:t>𝑒</m:t>
                          </m:r>
                        </m:den>
                      </m:f>
                      <m:r>
                        <a:rPr lang="es-ES" sz="1800" i="1">
                          <a:latin typeface="Cambria Math" panose="02040503050406030204" pitchFamily="18" charset="0"/>
                        </a:rPr>
                        <m:t>  2</m:t>
                      </m:r>
                      <m:r>
                        <a:rPr lang="es-ES" sz="1800" i="1">
                          <a:latin typeface="Cambria Math" panose="02040503050406030204" pitchFamily="18" charset="0"/>
                        </a:rPr>
                        <m:t>𝜋</m:t>
                      </m:r>
                      <m:sSub>
                        <m:sSubPr>
                          <m:ctrlPr>
                            <a:rPr lang="es-ES" sz="1800" i="1">
                              <a:latin typeface="Cambria Math" panose="02040503050406030204" pitchFamily="18" charset="0"/>
                            </a:rPr>
                          </m:ctrlPr>
                        </m:sSubPr>
                        <m:e>
                          <m:r>
                            <a:rPr lang="es-ES" sz="1800" i="1">
                              <a:latin typeface="Cambria Math" panose="02040503050406030204" pitchFamily="18" charset="0"/>
                            </a:rPr>
                            <m:t>𝑙</m:t>
                          </m:r>
                        </m:e>
                        <m:sub>
                          <m:r>
                            <a:rPr lang="es-ES" sz="1800" i="1">
                              <a:latin typeface="Cambria Math" panose="02040503050406030204" pitchFamily="18" charset="0"/>
                            </a:rPr>
                            <m:t>𝐵</m:t>
                          </m:r>
                        </m:sub>
                      </m:sSub>
                      <m:sSup>
                        <m:sSupPr>
                          <m:ctrlPr>
                            <a:rPr lang="es-ES" sz="1800" i="1">
                              <a:latin typeface="Cambria Math" panose="02040503050406030204" pitchFamily="18" charset="0"/>
                            </a:rPr>
                          </m:ctrlPr>
                        </m:sSupPr>
                        <m:e>
                          <m:d>
                            <m:dPr>
                              <m:ctrlPr>
                                <a:rPr lang="es-ES" sz="1800" i="1">
                                  <a:latin typeface="Cambria Math" panose="02040503050406030204" pitchFamily="18" charset="0"/>
                                </a:rPr>
                              </m:ctrlPr>
                            </m:dPr>
                            <m:e>
                              <m:f>
                                <m:fPr>
                                  <m:ctrlPr>
                                    <a:rPr lang="es-ES" sz="1800" i="1">
                                      <a:latin typeface="Cambria Math" panose="02040503050406030204" pitchFamily="18" charset="0"/>
                                    </a:rPr>
                                  </m:ctrlPr>
                                </m:fPr>
                                <m:num>
                                  <m:sSub>
                                    <m:sSubPr>
                                      <m:ctrlPr>
                                        <a:rPr lang="es-ES" sz="1800" i="1">
                                          <a:latin typeface="Cambria Math" panose="02040503050406030204" pitchFamily="18" charset="0"/>
                                        </a:rPr>
                                      </m:ctrlPr>
                                    </m:sSubPr>
                                    <m:e>
                                      <m:r>
                                        <a:rPr lang="es-ES" sz="1800" i="1">
                                          <a:latin typeface="Cambria Math" panose="02040503050406030204" pitchFamily="18" charset="0"/>
                                        </a:rPr>
                                        <m:t>𝜎</m:t>
                                      </m:r>
                                    </m:e>
                                    <m:sub>
                                      <m:r>
                                        <a:rPr lang="es-ES" sz="1800" i="1">
                                          <a:latin typeface="Cambria Math" panose="02040503050406030204" pitchFamily="18" charset="0"/>
                                        </a:rPr>
                                        <m:t>𝑞</m:t>
                                      </m:r>
                                    </m:sub>
                                  </m:sSub>
                                </m:num>
                                <m:den>
                                  <m:r>
                                    <a:rPr lang="es-ES" sz="1800" i="1">
                                      <a:latin typeface="Cambria Math" panose="02040503050406030204" pitchFamily="18" charset="0"/>
                                    </a:rPr>
                                    <m:t>𝑒</m:t>
                                  </m:r>
                                </m:den>
                              </m:f>
                            </m:e>
                          </m:d>
                        </m:e>
                        <m:sup>
                          <m:r>
                            <a:rPr lang="es-ES" sz="1800" i="1">
                              <a:latin typeface="Cambria Math" panose="02040503050406030204" pitchFamily="18" charset="0"/>
                            </a:rPr>
                            <m:t>2</m:t>
                          </m:r>
                        </m:sup>
                      </m:sSup>
                      <m:f>
                        <m:fPr>
                          <m:ctrlPr>
                            <a:rPr lang="es-ES" sz="1800" i="1">
                              <a:latin typeface="Cambria Math" panose="02040503050406030204" pitchFamily="18" charset="0"/>
                            </a:rPr>
                          </m:ctrlPr>
                        </m:fPr>
                        <m:num>
                          <m:r>
                            <a:rPr lang="es-ES" sz="1800" i="1">
                              <a:latin typeface="Cambria Math" panose="02040503050406030204" pitchFamily="18" charset="0"/>
                            </a:rPr>
                            <m:t>1</m:t>
                          </m:r>
                        </m:num>
                        <m:den>
                          <m:f>
                            <m:fPr>
                              <m:ctrlPr>
                                <a:rPr lang="es-ES" sz="1800" i="1">
                                  <a:latin typeface="Cambria Math" panose="02040503050406030204" pitchFamily="18" charset="0"/>
                                </a:rPr>
                              </m:ctrlPr>
                            </m:fPr>
                            <m:num>
                              <m:r>
                                <a:rPr lang="es-ES" sz="1800" i="1">
                                  <a:latin typeface="Cambria Math" panose="02040503050406030204" pitchFamily="18" charset="0"/>
                                </a:rPr>
                                <m:t>2</m:t>
                              </m:r>
                              <m:r>
                                <a:rPr lang="es-ES" sz="1800" i="1">
                                  <a:latin typeface="Cambria Math" panose="02040503050406030204" pitchFamily="18" charset="0"/>
                                </a:rPr>
                                <m:t>𝜋</m:t>
                              </m:r>
                              <m:sSub>
                                <m:sSubPr>
                                  <m:ctrlPr>
                                    <a:rPr lang="es-ES" sz="1800" i="1">
                                      <a:latin typeface="Cambria Math" panose="02040503050406030204" pitchFamily="18" charset="0"/>
                                    </a:rPr>
                                  </m:ctrlPr>
                                </m:sSubPr>
                                <m:e>
                                  <m:r>
                                    <a:rPr lang="es-ES" sz="1800" i="1">
                                      <a:latin typeface="Cambria Math" panose="02040503050406030204" pitchFamily="18" charset="0"/>
                                    </a:rPr>
                                    <m:t>𝑙</m:t>
                                  </m:r>
                                </m:e>
                                <m:sub>
                                  <m:r>
                                    <a:rPr lang="es-ES" sz="1800" i="1">
                                      <a:latin typeface="Cambria Math" panose="02040503050406030204" pitchFamily="18" charset="0"/>
                                    </a:rPr>
                                    <m:t>𝐵</m:t>
                                  </m:r>
                                </m:sub>
                              </m:sSub>
                              <m:sSub>
                                <m:sSubPr>
                                  <m:ctrlPr>
                                    <a:rPr lang="es-ES" sz="1800" i="1">
                                      <a:latin typeface="Cambria Math" panose="02040503050406030204" pitchFamily="18" charset="0"/>
                                    </a:rPr>
                                  </m:ctrlPr>
                                </m:sSubPr>
                                <m:e>
                                  <m:r>
                                    <a:rPr lang="es-ES" sz="1800" i="1">
                                      <a:latin typeface="Cambria Math" panose="02040503050406030204" pitchFamily="18" charset="0"/>
                                    </a:rPr>
                                    <m:t> </m:t>
                                  </m:r>
                                  <m:r>
                                    <a:rPr lang="es-ES" sz="1800" i="1">
                                      <a:latin typeface="Cambria Math" panose="02040503050406030204" pitchFamily="18" charset="0"/>
                                    </a:rPr>
                                    <m:t>𝜎</m:t>
                                  </m:r>
                                </m:e>
                                <m:sub>
                                  <m:r>
                                    <a:rPr lang="es-ES" sz="1800" i="1">
                                      <a:latin typeface="Cambria Math" panose="02040503050406030204" pitchFamily="18" charset="0"/>
                                    </a:rPr>
                                    <m:t>𝑞</m:t>
                                  </m:r>
                                </m:sub>
                              </m:sSub>
                            </m:num>
                            <m:den>
                              <m:r>
                                <a:rPr lang="es-ES" sz="1800" i="1">
                                  <a:latin typeface="Cambria Math" panose="02040503050406030204" pitchFamily="18" charset="0"/>
                                </a:rPr>
                                <m:t>𝑒</m:t>
                              </m:r>
                            </m:den>
                          </m:f>
                        </m:den>
                      </m:f>
                      <m:r>
                        <a:rPr lang="es-ES" sz="1800" i="1">
                          <a:latin typeface="Cambria Math" panose="02040503050406030204" pitchFamily="18" charset="0"/>
                        </a:rPr>
                        <m:t> </m:t>
                      </m:r>
                    </m:oMath>
                  </m:oMathPara>
                </a14:m>
                <a:endParaRPr lang="es-ES" sz="1800" dirty="0"/>
              </a:p>
              <a:p>
                <a:pPr marL="0" indent="0">
                  <a:buNone/>
                </a:pPr>
                <a:endParaRPr lang="es-ES" sz="1800" dirty="0"/>
              </a:p>
              <a:p>
                <a:pPr marL="0" indent="0">
                  <a:buNone/>
                </a:pPr>
                <a:endParaRPr lang="es-ES" sz="1800" dirty="0"/>
              </a:p>
              <a:p>
                <a:pPr marL="0" indent="0">
                  <a:buNone/>
                </a:pPr>
                <a:endParaRPr lang="es-ES" sz="1800" dirty="0"/>
              </a:p>
            </p:txBody>
          </p:sp>
        </mc:Choice>
        <mc:Fallback xmlns="">
          <p:sp>
            <p:nvSpPr>
              <p:cNvPr id="3" name="Marcador de contenido 2">
                <a:extLst>
                  <a:ext uri="{FF2B5EF4-FFF2-40B4-BE49-F238E27FC236}">
                    <a16:creationId xmlns:a16="http://schemas.microsoft.com/office/drawing/2014/main" id="{B12BD195-D736-A6E5-A07B-15DAC85A1CB5}"/>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3314920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479DBC-02BD-3A42-D28B-4DD54B1B1681}"/>
              </a:ext>
            </a:extLst>
          </p:cNvPr>
          <p:cNvSpPr>
            <a:spLocks noGrp="1"/>
          </p:cNvSpPr>
          <p:nvPr>
            <p:ph type="title"/>
          </p:nvPr>
        </p:nvSpPr>
        <p:spPr/>
        <p:txBody>
          <a:bodyPr/>
          <a:lstStyle/>
          <a:p>
            <a:r>
              <a:rPr lang="es-ES" dirty="0"/>
              <a:t>¿Cómo se mide el desorden?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D0505-9430-173B-60E1-FB2A254A7341}"/>
                  </a:ext>
                </a:extLst>
              </p:cNvPr>
              <p:cNvSpPr>
                <a:spLocks noGrp="1"/>
              </p:cNvSpPr>
              <p:nvPr>
                <p:ph idx="1"/>
              </p:nvPr>
            </p:nvSpPr>
            <p:spPr>
              <a:xfrm>
                <a:off x="838200" y="1825624"/>
                <a:ext cx="10515600" cy="5032375"/>
              </a:xfrm>
            </p:spPr>
            <p:txBody>
              <a:bodyPr>
                <a:normAutofit/>
              </a:bodyPr>
              <a:lstStyle/>
              <a:p>
                <a:r>
                  <a:rPr lang="es-ES" b="1" dirty="0"/>
                  <a:t>Ejemplo:</a:t>
                </a:r>
              </a:p>
              <a:p>
                <a:pPr>
                  <a:lnSpc>
                    <a:spcPct val="115000"/>
                  </a:lnSpc>
                  <a:spcAft>
                    <a:spcPts val="1000"/>
                  </a:spcAft>
                </a:pPr>
                <a:endParaRPr lang="es-ES"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3. Calculamos la información total </a:t>
                </a:r>
                <a14:m>
                  <m:oMath xmlns:m="http://schemas.openxmlformats.org/officeDocument/2006/math">
                    <m:r>
                      <a:rPr lang="es-ES" sz="1800" i="1">
                        <a:effectLst/>
                        <a:latin typeface="Cambria Math" panose="02040503050406030204" pitchFamily="18" charset="0"/>
                        <a:ea typeface="MS Mincho" panose="02020609040205080304" pitchFamily="49" charset="-128"/>
                        <a:cs typeface="Times New Roman" panose="02020603050405020304" pitchFamily="18" charset="0"/>
                      </a:rPr>
                      <m:t>(</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𝐼</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m:t>
                    </m:r>
                  </m:oMath>
                </a14:m>
                <a:r>
                  <a:rPr lang="es-ES" sz="1800" dirty="0">
                    <a:effectLst/>
                    <a:latin typeface="Cambria" panose="02040503050406030204" pitchFamily="18" charset="0"/>
                    <a:ea typeface="MS Mincho" panose="02020609040205080304" pitchFamily="49" charset="-128"/>
                    <a:cs typeface="Times New Roman" panose="02020603050405020304" pitchFamily="18" charset="0"/>
                  </a:rPr>
                  <a:t> para 1000 lanzamientos:</a:t>
                </a: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  </a:t>
                </a:r>
                <a14:m>
                  <m:oMath xmlns:m="http://schemas.openxmlformats.org/officeDocument/2006/math">
                    <m:r>
                      <a:rPr lang="es-E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𝐼</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 </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𝑁</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 </m:t>
                    </m:r>
                    <m:d>
                      <m:dPr>
                        <m:ctrlPr>
                          <a:rPr lang="es-ES" sz="1800" i="1">
                            <a:effectLst/>
                            <a:latin typeface="Cambria Math" panose="02040503050406030204" pitchFamily="18" charset="0"/>
                            <a:ea typeface="MS Mincho" panose="02020609040205080304" pitchFamily="49" charset="-128"/>
                            <a:cs typeface="Times New Roman" panose="02020603050405020304" pitchFamily="18" charset="0"/>
                          </a:rPr>
                        </m:ctrlPr>
                      </m:dPr>
                      <m:e>
                        <m:f>
                          <m:fPr>
                            <m:ctrlPr>
                              <a:rPr lang="es-ES" sz="1800" i="1">
                                <a:effectLst/>
                                <a:latin typeface="Cambria Math" panose="02040503050406030204" pitchFamily="18" charset="0"/>
                                <a:ea typeface="MS Mincho" panose="02020609040205080304" pitchFamily="49" charset="-128"/>
                                <a:cs typeface="Times New Roman" panose="02020603050405020304" pitchFamily="18" charset="0"/>
                              </a:rPr>
                            </m:ctrlPr>
                          </m:fPr>
                          <m:num>
                            <m:r>
                              <a:rPr lang="es-ES" sz="1800" i="1">
                                <a:effectLst/>
                                <a:latin typeface="Cambria Math" panose="02040503050406030204" pitchFamily="18" charset="0"/>
                                <a:ea typeface="MS Mincho" panose="02020609040205080304" pitchFamily="49" charset="-128"/>
                                <a:cs typeface="Times New Roman" panose="02020603050405020304" pitchFamily="18" charset="0"/>
                              </a:rPr>
                              <m:t>𝐼</m:t>
                            </m:r>
                          </m:num>
                          <m:den>
                            <m:r>
                              <a:rPr lang="es-ES" sz="1800" i="1">
                                <a:effectLst/>
                                <a:latin typeface="Cambria Math" panose="02040503050406030204" pitchFamily="18" charset="0"/>
                                <a:ea typeface="MS Mincho" panose="02020609040205080304" pitchFamily="49" charset="-128"/>
                                <a:cs typeface="Times New Roman" panose="02020603050405020304" pitchFamily="18" charset="0"/>
                              </a:rPr>
                              <m:t>𝑁</m:t>
                            </m:r>
                          </m:den>
                        </m:f>
                      </m:e>
                    </m:d>
                    <m:r>
                      <a:rPr lang="es-ES" sz="1800" i="1">
                        <a:effectLst/>
                        <a:latin typeface="Cambria Math" panose="02040503050406030204" pitchFamily="18" charset="0"/>
                        <a:ea typeface="MS Mincho" panose="02020609040205080304" pitchFamily="49" charset="-128"/>
                        <a:cs typeface="Times New Roman" panose="02020603050405020304" pitchFamily="18" charset="0"/>
                      </a:rPr>
                      <m:t> = 1000 × 0.693</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𝐾</m:t>
                    </m:r>
                  </m:oMath>
                </a14:m>
                <a:endParaRPr lang="es-ES"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Si usamos </a:t>
                </a:r>
                <a14:m>
                  <m:oMath xmlns:m="http://schemas.openxmlformats.org/officeDocument/2006/math">
                    <m:r>
                      <a:rPr lang="es-ES" sz="1800" i="1">
                        <a:effectLst/>
                        <a:latin typeface="Cambria Math" panose="02040503050406030204" pitchFamily="18" charset="0"/>
                        <a:ea typeface="MS Mincho" panose="02020609040205080304" pitchFamily="49" charset="-128"/>
                        <a:cs typeface="Times New Roman" panose="02020603050405020304" pitchFamily="18" charset="0"/>
                      </a:rPr>
                      <m:t>𝐾</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 1/</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𝑙𝑛</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2</m:t>
                    </m:r>
                  </m:oMath>
                </a14:m>
                <a:r>
                  <a:rPr lang="es-ES" sz="1800" dirty="0">
                    <a:effectLst/>
                    <a:latin typeface="Cambria" panose="02040503050406030204" pitchFamily="18" charset="0"/>
                    <a:ea typeface="MS Mincho" panose="02020609040205080304" pitchFamily="49" charset="-128"/>
                    <a:cs typeface="Times New Roman" panose="02020603050405020304" pitchFamily="18" charset="0"/>
                  </a:rPr>
                  <a:t> para obtener el resultado en bits:</a:t>
                </a: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   </a:t>
                </a:r>
                <a14:m>
                  <m:oMath xmlns:m="http://schemas.openxmlformats.org/officeDocument/2006/math">
                    <m:r>
                      <a:rPr lang="es-ES" sz="1800" i="1">
                        <a:effectLst/>
                        <a:latin typeface="Cambria Math" panose="02040503050406030204" pitchFamily="18" charset="0"/>
                        <a:ea typeface="MS Mincho" panose="02020609040205080304" pitchFamily="49" charset="-128"/>
                        <a:cs typeface="Times New Roman" panose="02020603050405020304" pitchFamily="18" charset="0"/>
                      </a:rPr>
                      <m:t>𝐾</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 1/</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𝑙𝑛</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2  ≈ 1.4427</m:t>
                    </m:r>
                  </m:oMath>
                </a14:m>
                <a:endParaRPr lang="es-ES"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Entonces:</a:t>
                </a:r>
              </a:p>
              <a:p>
                <a:pPr>
                  <a:lnSpc>
                    <a:spcPct val="115000"/>
                  </a:lnSpc>
                  <a:spcAft>
                    <a:spcPts val="1000"/>
                  </a:spcAft>
                </a:pPr>
                <a:r>
                  <a:rPr lang="es-ES" sz="1800" dirty="0">
                    <a:effectLst/>
                    <a:latin typeface="Cambria" panose="02040503050406030204" pitchFamily="18" charset="0"/>
                    <a:ea typeface="MS Mincho" panose="02020609040205080304" pitchFamily="49" charset="-128"/>
                    <a:cs typeface="Times New Roman" panose="02020603050405020304" pitchFamily="18" charset="0"/>
                  </a:rPr>
                  <a:t>   </a:t>
                </a:r>
                <a14:m>
                  <m:oMath xmlns:m="http://schemas.openxmlformats.org/officeDocument/2006/math">
                    <m:r>
                      <a:rPr lang="es-ES" sz="1800" i="1">
                        <a:effectLst/>
                        <a:latin typeface="Cambria Math" panose="02040503050406030204" pitchFamily="18" charset="0"/>
                        <a:ea typeface="MS Mincho" panose="02020609040205080304" pitchFamily="49" charset="-128"/>
                        <a:cs typeface="Times New Roman" panose="02020603050405020304" pitchFamily="18" charset="0"/>
                      </a:rPr>
                      <m:t>𝐼</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 = 1000 × 0.693 × 1.4427 ≈ 1000 </m:t>
                    </m:r>
                    <m:r>
                      <a:rPr lang="es-ES" sz="1800" i="1">
                        <a:effectLst/>
                        <a:latin typeface="Cambria Math" panose="02040503050406030204" pitchFamily="18" charset="0"/>
                        <a:ea typeface="MS Mincho" panose="02020609040205080304" pitchFamily="49" charset="-128"/>
                        <a:cs typeface="Times New Roman" panose="02020603050405020304" pitchFamily="18" charset="0"/>
                      </a:rPr>
                      <m:t>𝑏𝑖𝑡𝑠</m:t>
                    </m:r>
                  </m:oMath>
                </a14:m>
                <a:endParaRPr lang="es-ES" sz="1800" dirty="0">
                  <a:effectLst/>
                  <a:latin typeface="Cambria" panose="02040503050406030204" pitchFamily="18" charset="0"/>
                  <a:ea typeface="MS Mincho" panose="02020609040205080304" pitchFamily="49" charset="-128"/>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5F6D0505-9430-173B-60E1-FB2A254A734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2058"/>
                </a:stretch>
              </a:blipFill>
            </p:spPr>
            <p:txBody>
              <a:bodyPr/>
              <a:lstStyle/>
              <a:p>
                <a:r>
                  <a:rPr lang="es-ES">
                    <a:noFill/>
                  </a:rPr>
                  <a:t> </a:t>
                </a:r>
              </a:p>
            </p:txBody>
          </p:sp>
        </mc:Fallback>
      </mc:AlternateContent>
    </p:spTree>
    <p:extLst>
      <p:ext uri="{BB962C8B-B14F-4D97-AF65-F5344CB8AC3E}">
        <p14:creationId xmlns:p14="http://schemas.microsoft.com/office/powerpoint/2010/main" val="1601710054"/>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50148-D3A9-D6AC-AAF0-1B00001F0D04}"/>
              </a:ext>
            </a:extLst>
          </p:cNvPr>
          <p:cNvSpPr>
            <a:spLocks noGrp="1"/>
          </p:cNvSpPr>
          <p:nvPr>
            <p:ph type="title"/>
          </p:nvPr>
        </p:nvSpPr>
        <p:spPr/>
        <p:txBody>
          <a:bodyPr/>
          <a:lstStyle/>
          <a:p>
            <a:r>
              <a:rPr lang="es-ES" dirty="0"/>
              <a:t>Fuerza electrostática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12BD195-D736-A6E5-A07B-15DAC85A1CB5}"/>
                  </a:ext>
                </a:extLst>
              </p:cNvPr>
              <p:cNvSpPr>
                <a:spLocks noGrp="1"/>
              </p:cNvSpPr>
              <p:nvPr>
                <p:ph idx="1"/>
              </p:nvPr>
            </p:nvSpPr>
            <p:spPr/>
            <p:txBody>
              <a:bodyPr/>
              <a:lstStyle/>
              <a:p>
                <a:r>
                  <a:rPr lang="es-ES" dirty="0"/>
                  <a:t>Problema:</a:t>
                </a:r>
              </a:p>
              <a:p>
                <a:pPr marL="0" indent="0">
                  <a:buNone/>
                </a:pPr>
                <a:endParaRPr lang="es-ES" i="1" dirty="0"/>
              </a:p>
              <a:p>
                <a:pPr marL="0" indent="0">
                  <a:buNone/>
                </a:pPr>
                <a14:m>
                  <m:oMathPara xmlns:m="http://schemas.openxmlformats.org/officeDocument/2006/math">
                    <m:oMathParaPr>
                      <m:jc m:val="centerGroup"/>
                    </m:oMathParaPr>
                    <m:oMath xmlns:m="http://schemas.openxmlformats.org/officeDocument/2006/math">
                      <m:nary>
                        <m:naryPr>
                          <m:limLoc m:val="subSup"/>
                          <m:ctrlPr>
                            <a:rPr lang="es-ES" i="1">
                              <a:latin typeface="Cambria Math" panose="02040503050406030204" pitchFamily="18" charset="0"/>
                            </a:rPr>
                          </m:ctrlPr>
                        </m:naryPr>
                        <m:sub>
                          <m:r>
                            <a:rPr lang="es-ES" i="1">
                              <a:latin typeface="Cambria Math" panose="02040503050406030204" pitchFamily="18" charset="0"/>
                            </a:rPr>
                            <m:t>0</m:t>
                          </m:r>
                        </m:sub>
                        <m:sup>
                          <m:r>
                            <a:rPr lang="es-ES" i="1">
                              <a:latin typeface="Cambria Math" panose="02040503050406030204" pitchFamily="18" charset="0"/>
                            </a:rPr>
                            <m:t>∞</m:t>
                          </m:r>
                        </m:sup>
                        <m:e>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m:t>
                              </m:r>
                            </m:sub>
                          </m:sSub>
                          <m:d>
                            <m:dPr>
                              <m:ctrlPr>
                                <a:rPr lang="es-ES" i="1">
                                  <a:latin typeface="Cambria Math" panose="02040503050406030204" pitchFamily="18" charset="0"/>
                                </a:rPr>
                              </m:ctrlPr>
                            </m:dPr>
                            <m:e>
                              <m:r>
                                <a:rPr lang="es-ES" i="1">
                                  <a:latin typeface="Cambria Math" panose="02040503050406030204" pitchFamily="18" charset="0"/>
                                </a:rPr>
                                <m:t>𝑥</m:t>
                              </m:r>
                            </m:e>
                          </m:d>
                          <m:r>
                            <a:rPr lang="es-ES" i="1">
                              <a:latin typeface="Cambria Math" panose="02040503050406030204" pitchFamily="18" charset="0"/>
                            </a:rPr>
                            <m:t>𝑑𝑥</m:t>
                          </m:r>
                          <m:r>
                            <a:rPr lang="es-ES" i="1">
                              <a:latin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𝜎</m:t>
                                  </m:r>
                                </m:e>
                                <m:sub>
                                  <m:r>
                                    <a:rPr lang="es-ES" i="1">
                                      <a:latin typeface="Cambria Math" panose="02040503050406030204" pitchFamily="18" charset="0"/>
                                    </a:rPr>
                                    <m:t>𝑞</m:t>
                                  </m:r>
                                </m:sub>
                              </m:sSub>
                            </m:num>
                            <m:den>
                              <m:r>
                                <a:rPr lang="es-ES" i="1">
                                  <a:latin typeface="Cambria Math" panose="02040503050406030204" pitchFamily="18" charset="0"/>
                                </a:rPr>
                                <m:t>𝑒</m:t>
                              </m:r>
                            </m:den>
                          </m:f>
                          <m:r>
                            <a:rPr lang="es-ES" i="1">
                              <a:latin typeface="Cambria Math" panose="02040503050406030204" pitchFamily="18" charset="0"/>
                            </a:rPr>
                            <m:t> </m:t>
                          </m:r>
                        </m:e>
                      </m:nary>
                    </m:oMath>
                  </m:oMathPara>
                </a14:m>
                <a:endParaRPr lang="es-ES" dirty="0"/>
              </a:p>
              <a:p>
                <a:pPr marL="0" indent="0">
                  <a:buNone/>
                </a:pPr>
                <a:endParaRPr lang="es-ES" dirty="0"/>
              </a:p>
              <a:p>
                <a:r>
                  <a:rPr lang="es-ES" sz="1800" dirty="0"/>
                  <a:t>La suma de todos los contraiones neutraliza la carga de la molécula.</a:t>
                </a:r>
              </a:p>
              <a:p>
                <a:endParaRPr lang="es-ES" sz="1800" dirty="0"/>
              </a:p>
              <a:p>
                <a:endParaRPr lang="es-ES" sz="1800" dirty="0"/>
              </a:p>
              <a:p>
                <a:pPr marL="0" indent="0">
                  <a:buNone/>
                </a:pPr>
                <a:endParaRPr lang="es-ES" sz="1800" dirty="0"/>
              </a:p>
              <a:p>
                <a:pPr marL="0" indent="0">
                  <a:buNone/>
                </a:pPr>
                <a:endParaRPr lang="es-ES" sz="1800" dirty="0"/>
              </a:p>
              <a:p>
                <a:pPr marL="0" indent="0">
                  <a:buNone/>
                </a:pPr>
                <a:endParaRPr lang="es-ES" sz="1800" dirty="0"/>
              </a:p>
            </p:txBody>
          </p:sp>
        </mc:Choice>
        <mc:Fallback xmlns="">
          <p:sp>
            <p:nvSpPr>
              <p:cNvPr id="3" name="Marcador de contenido 2">
                <a:extLst>
                  <a:ext uri="{FF2B5EF4-FFF2-40B4-BE49-F238E27FC236}">
                    <a16:creationId xmlns:a16="http://schemas.microsoft.com/office/drawing/2014/main" id="{B12BD195-D736-A6E5-A07B-15DAC85A1CB5}"/>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1153221620"/>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618AFC-1180-CE8B-CDD7-C45D424CCC70}"/>
              </a:ext>
            </a:extLst>
          </p:cNvPr>
          <p:cNvSpPr>
            <a:spLocks noGrp="1"/>
          </p:cNvSpPr>
          <p:nvPr>
            <p:ph type="title"/>
          </p:nvPr>
        </p:nvSpPr>
        <p:spPr/>
        <p:txBody>
          <a:bodyPr/>
          <a:lstStyle/>
          <a:p>
            <a:r>
              <a:rPr lang="es-ES" dirty="0"/>
              <a:t>Fuerza electrostática</a:t>
            </a:r>
          </a:p>
        </p:txBody>
      </p:sp>
      <p:sp>
        <p:nvSpPr>
          <p:cNvPr id="3" name="Marcador de contenido 2">
            <a:extLst>
              <a:ext uri="{FF2B5EF4-FFF2-40B4-BE49-F238E27FC236}">
                <a16:creationId xmlns:a16="http://schemas.microsoft.com/office/drawing/2014/main" id="{73A44D6C-202E-D28F-8B3B-0660AF464748}"/>
              </a:ext>
            </a:extLst>
          </p:cNvPr>
          <p:cNvSpPr>
            <a:spLocks noGrp="1"/>
          </p:cNvSpPr>
          <p:nvPr>
            <p:ph sz="half" idx="1"/>
          </p:nvPr>
        </p:nvSpPr>
        <p:spPr/>
        <p:txBody>
          <a:bodyPr>
            <a:normAutofit/>
          </a:bodyPr>
          <a:lstStyle/>
          <a:p>
            <a:r>
              <a:rPr lang="es-ES" sz="1800" dirty="0"/>
              <a:t>Como hemos dicho antes,  las macromoléculas cargadas estarán rodeadas de contraiones que interaccionan tanto con ellas como con otras macromoléculas.</a:t>
            </a:r>
          </a:p>
          <a:p>
            <a:r>
              <a:rPr lang="es-ES" sz="1800" dirty="0"/>
              <a:t>Debido a esa interacción se modifican sus concentraciones, pudiendo pasar cosas muy interesantes.</a:t>
            </a:r>
          </a:p>
          <a:p>
            <a:endParaRPr lang="es-ES" sz="1800" dirty="0"/>
          </a:p>
          <a:p>
            <a:r>
              <a:rPr lang="es-ES" sz="1800" dirty="0"/>
              <a:t>Todo esto se puede calcular, pero los cálculos son innecesarios por ahora.</a:t>
            </a:r>
          </a:p>
          <a:p>
            <a:endParaRPr lang="es-ES" sz="1800" dirty="0"/>
          </a:p>
        </p:txBody>
      </p:sp>
      <p:pic>
        <p:nvPicPr>
          <p:cNvPr id="5" name="Marcador de contenido 9">
            <a:extLst>
              <a:ext uri="{FF2B5EF4-FFF2-40B4-BE49-F238E27FC236}">
                <a16:creationId xmlns:a16="http://schemas.microsoft.com/office/drawing/2014/main" id="{9FBB2154-5E25-97C0-53DE-714739E87DF8}"/>
              </a:ext>
            </a:extLst>
          </p:cNvPr>
          <p:cNvPicPr>
            <a:picLocks noGrp="1" noChangeAspect="1"/>
          </p:cNvPicPr>
          <p:nvPr>
            <p:ph sz="half" idx="2"/>
          </p:nvPr>
        </p:nvPicPr>
        <p:blipFill>
          <a:blip r:embed="rId2"/>
          <a:stretch>
            <a:fillRect/>
          </a:stretch>
        </p:blipFill>
        <p:spPr>
          <a:xfrm>
            <a:off x="6172200" y="2513870"/>
            <a:ext cx="5181600" cy="2974848"/>
          </a:xfrm>
        </p:spPr>
      </p:pic>
    </p:spTree>
    <p:extLst>
      <p:ext uri="{BB962C8B-B14F-4D97-AF65-F5344CB8AC3E}">
        <p14:creationId xmlns:p14="http://schemas.microsoft.com/office/powerpoint/2010/main" val="3497066331"/>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BE055-A1D0-F028-CCF0-A367D10C5F94}"/>
              </a:ext>
            </a:extLst>
          </p:cNvPr>
          <p:cNvSpPr>
            <a:spLocks noGrp="1"/>
          </p:cNvSpPr>
          <p:nvPr>
            <p:ph type="title"/>
          </p:nvPr>
        </p:nvSpPr>
        <p:spPr/>
        <p:txBody>
          <a:bodyPr/>
          <a:lstStyle/>
          <a:p>
            <a:r>
              <a:rPr lang="es-ES" dirty="0"/>
              <a:t>El agua y sus propiedades</a:t>
            </a:r>
          </a:p>
        </p:txBody>
      </p:sp>
      <p:sp>
        <p:nvSpPr>
          <p:cNvPr id="3" name="Marcador de contenido 2">
            <a:extLst>
              <a:ext uri="{FF2B5EF4-FFF2-40B4-BE49-F238E27FC236}">
                <a16:creationId xmlns:a16="http://schemas.microsoft.com/office/drawing/2014/main" id="{156218F9-ED60-2815-6416-898287019AA0}"/>
              </a:ext>
            </a:extLst>
          </p:cNvPr>
          <p:cNvSpPr>
            <a:spLocks noGrp="1"/>
          </p:cNvSpPr>
          <p:nvPr>
            <p:ph sz="half" idx="1"/>
          </p:nvPr>
        </p:nvSpPr>
        <p:spPr/>
        <p:txBody>
          <a:bodyPr>
            <a:normAutofit/>
          </a:bodyPr>
          <a:lstStyle/>
          <a:p>
            <a:r>
              <a:rPr lang="es-ES" sz="1800" dirty="0"/>
              <a:t>¿Alguna vez os habéis preguntado de donde vienen las propiedades que tiene el agua?</a:t>
            </a:r>
          </a:p>
          <a:p>
            <a:endParaRPr lang="es-ES" sz="1800" dirty="0"/>
          </a:p>
          <a:p>
            <a:r>
              <a:rPr lang="es-ES" sz="1800" dirty="0"/>
              <a:t>¿Por qué algunos elementos se disuelven bien en agua y otros no?</a:t>
            </a:r>
          </a:p>
          <a:p>
            <a:endParaRPr lang="es-ES" sz="1800" dirty="0"/>
          </a:p>
          <a:p>
            <a:r>
              <a:rPr lang="es-ES" sz="1800" dirty="0"/>
              <a:t>¿Por qué hay elementos miscibles e inmiscibles en agua?</a:t>
            </a:r>
          </a:p>
          <a:p>
            <a:endParaRPr lang="es-ES" sz="1800" dirty="0"/>
          </a:p>
          <a:p>
            <a:endParaRPr lang="es-ES" sz="1800" dirty="0"/>
          </a:p>
          <a:p>
            <a:r>
              <a:rPr lang="es-ES" sz="1800" dirty="0"/>
              <a:t>¿Por qué el agua reduce su densidad cuando se congela?</a:t>
            </a:r>
          </a:p>
          <a:p>
            <a:endParaRPr lang="es-ES" sz="1800" dirty="0"/>
          </a:p>
        </p:txBody>
      </p:sp>
      <p:pic>
        <p:nvPicPr>
          <p:cNvPr id="6" name="Marcador de contenido 5">
            <a:extLst>
              <a:ext uri="{FF2B5EF4-FFF2-40B4-BE49-F238E27FC236}">
                <a16:creationId xmlns:a16="http://schemas.microsoft.com/office/drawing/2014/main" id="{3442045F-6480-121B-B3DF-A88C0A2A3285}"/>
              </a:ext>
            </a:extLst>
          </p:cNvPr>
          <p:cNvPicPr>
            <a:picLocks noGrp="1" noChangeAspect="1"/>
          </p:cNvPicPr>
          <p:nvPr>
            <p:ph sz="half" idx="2"/>
          </p:nvPr>
        </p:nvPicPr>
        <p:blipFill>
          <a:blip r:embed="rId2"/>
          <a:stretch>
            <a:fillRect/>
          </a:stretch>
        </p:blipFill>
        <p:spPr>
          <a:xfrm>
            <a:off x="6224587" y="2182019"/>
            <a:ext cx="5076825" cy="3638550"/>
          </a:xfrm>
        </p:spPr>
      </p:pic>
    </p:spTree>
    <p:extLst>
      <p:ext uri="{BB962C8B-B14F-4D97-AF65-F5344CB8AC3E}">
        <p14:creationId xmlns:p14="http://schemas.microsoft.com/office/powerpoint/2010/main" val="360505031"/>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30D5D-1E1A-6AC6-32BE-B255D2906954}"/>
              </a:ext>
            </a:extLst>
          </p:cNvPr>
          <p:cNvSpPr>
            <a:spLocks noGrp="1"/>
          </p:cNvSpPr>
          <p:nvPr>
            <p:ph type="title"/>
          </p:nvPr>
        </p:nvSpPr>
        <p:spPr/>
        <p:txBody>
          <a:bodyPr/>
          <a:lstStyle/>
          <a:p>
            <a:r>
              <a:rPr lang="es-ES" dirty="0"/>
              <a:t>El agua y sus propiedades</a:t>
            </a:r>
          </a:p>
        </p:txBody>
      </p:sp>
      <p:sp>
        <p:nvSpPr>
          <p:cNvPr id="3" name="Marcador de contenido 2">
            <a:extLst>
              <a:ext uri="{FF2B5EF4-FFF2-40B4-BE49-F238E27FC236}">
                <a16:creationId xmlns:a16="http://schemas.microsoft.com/office/drawing/2014/main" id="{1A443837-CDD2-184E-C89C-6F20B8451704}"/>
              </a:ext>
            </a:extLst>
          </p:cNvPr>
          <p:cNvSpPr>
            <a:spLocks noGrp="1"/>
          </p:cNvSpPr>
          <p:nvPr>
            <p:ph sz="half" idx="1"/>
          </p:nvPr>
        </p:nvSpPr>
        <p:spPr/>
        <p:txBody>
          <a:bodyPr/>
          <a:lstStyle/>
          <a:p>
            <a:endParaRPr lang="es-ES" dirty="0"/>
          </a:p>
          <a:p>
            <a:r>
              <a:rPr lang="es-ES" sz="1800" dirty="0"/>
              <a:t>El agua está formada por un átomo de oxígeno y dos de hidrógeno.</a:t>
            </a:r>
          </a:p>
          <a:p>
            <a:endParaRPr lang="es-ES" sz="1800" dirty="0"/>
          </a:p>
          <a:p>
            <a:r>
              <a:rPr lang="es-ES" sz="1800" dirty="0"/>
              <a:t>Los  átomos de hidrógeno y oxígeno se unen entre ellos mediante un enlace covalente.</a:t>
            </a:r>
          </a:p>
          <a:p>
            <a:endParaRPr lang="es-ES" sz="1800" dirty="0"/>
          </a:p>
          <a:p>
            <a:r>
              <a:rPr lang="es-ES" sz="1800" dirty="0"/>
              <a:t>Esto genera un desbalance de cargas en la molécula de agua, haciendo que la parte del hidrógeno quede cargada positivamente y la de oxígeno negativamente.</a:t>
            </a:r>
          </a:p>
          <a:p>
            <a:endParaRPr lang="es-ES" dirty="0"/>
          </a:p>
          <a:p>
            <a:endParaRPr lang="es-ES" dirty="0"/>
          </a:p>
        </p:txBody>
      </p:sp>
      <p:pic>
        <p:nvPicPr>
          <p:cNvPr id="6" name="Marcador de contenido 5">
            <a:extLst>
              <a:ext uri="{FF2B5EF4-FFF2-40B4-BE49-F238E27FC236}">
                <a16:creationId xmlns:a16="http://schemas.microsoft.com/office/drawing/2014/main" id="{87D51409-E520-8550-DC78-5CFFCCB4F40D}"/>
              </a:ext>
            </a:extLst>
          </p:cNvPr>
          <p:cNvPicPr>
            <a:picLocks noGrp="1" noChangeAspect="1"/>
          </p:cNvPicPr>
          <p:nvPr>
            <p:ph sz="half" idx="2"/>
          </p:nvPr>
        </p:nvPicPr>
        <p:blipFill>
          <a:blip r:embed="rId2"/>
          <a:stretch>
            <a:fillRect/>
          </a:stretch>
        </p:blipFill>
        <p:spPr>
          <a:xfrm>
            <a:off x="6172200" y="1974509"/>
            <a:ext cx="5181600" cy="4053570"/>
          </a:xfrm>
        </p:spPr>
      </p:pic>
    </p:spTree>
    <p:extLst>
      <p:ext uri="{BB962C8B-B14F-4D97-AF65-F5344CB8AC3E}">
        <p14:creationId xmlns:p14="http://schemas.microsoft.com/office/powerpoint/2010/main" val="66921383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30D5D-1E1A-6AC6-32BE-B255D2906954}"/>
              </a:ext>
            </a:extLst>
          </p:cNvPr>
          <p:cNvSpPr>
            <a:spLocks noGrp="1"/>
          </p:cNvSpPr>
          <p:nvPr>
            <p:ph type="title"/>
          </p:nvPr>
        </p:nvSpPr>
        <p:spPr/>
        <p:txBody>
          <a:bodyPr/>
          <a:lstStyle/>
          <a:p>
            <a:r>
              <a:rPr lang="es-ES" dirty="0"/>
              <a:t>El agua y sus propiedades</a:t>
            </a:r>
          </a:p>
        </p:txBody>
      </p:sp>
      <p:sp>
        <p:nvSpPr>
          <p:cNvPr id="3" name="Marcador de contenido 2">
            <a:extLst>
              <a:ext uri="{FF2B5EF4-FFF2-40B4-BE49-F238E27FC236}">
                <a16:creationId xmlns:a16="http://schemas.microsoft.com/office/drawing/2014/main" id="{1A443837-CDD2-184E-C89C-6F20B8451704}"/>
              </a:ext>
            </a:extLst>
          </p:cNvPr>
          <p:cNvSpPr>
            <a:spLocks noGrp="1"/>
          </p:cNvSpPr>
          <p:nvPr>
            <p:ph sz="half" idx="1"/>
          </p:nvPr>
        </p:nvSpPr>
        <p:spPr/>
        <p:txBody>
          <a:bodyPr/>
          <a:lstStyle/>
          <a:p>
            <a:endParaRPr lang="es-ES" dirty="0"/>
          </a:p>
          <a:p>
            <a:r>
              <a:rPr lang="es-ES" sz="1800" dirty="0"/>
              <a:t>El agua está formada por un átomo de oxígeno y dos de hidrógeno.</a:t>
            </a:r>
          </a:p>
          <a:p>
            <a:endParaRPr lang="es-ES" sz="1800" dirty="0"/>
          </a:p>
          <a:p>
            <a:r>
              <a:rPr lang="es-ES" sz="1800" dirty="0"/>
              <a:t>Los  átomos de hidrógeno se desprenden de manera casi completa de su electrón y el oxígeno se lo queda casi completamente.</a:t>
            </a:r>
          </a:p>
          <a:p>
            <a:endParaRPr lang="es-ES" sz="1800" dirty="0"/>
          </a:p>
          <a:p>
            <a:r>
              <a:rPr lang="es-ES" sz="1800" dirty="0"/>
              <a:t>Esto genera un desbalance de cargas en la molécula de oxígeno.</a:t>
            </a:r>
          </a:p>
          <a:p>
            <a:pPr marL="0" indent="0">
              <a:buNone/>
            </a:pPr>
            <a:endParaRPr lang="es-ES" sz="1800" dirty="0"/>
          </a:p>
          <a:p>
            <a:endParaRPr lang="es-ES" dirty="0"/>
          </a:p>
          <a:p>
            <a:endParaRPr lang="es-ES" dirty="0"/>
          </a:p>
        </p:txBody>
      </p:sp>
      <p:pic>
        <p:nvPicPr>
          <p:cNvPr id="6" name="Marcador de contenido 5">
            <a:extLst>
              <a:ext uri="{FF2B5EF4-FFF2-40B4-BE49-F238E27FC236}">
                <a16:creationId xmlns:a16="http://schemas.microsoft.com/office/drawing/2014/main" id="{87D51409-E520-8550-DC78-5CFFCCB4F40D}"/>
              </a:ext>
            </a:extLst>
          </p:cNvPr>
          <p:cNvPicPr>
            <a:picLocks noGrp="1" noChangeAspect="1"/>
          </p:cNvPicPr>
          <p:nvPr>
            <p:ph sz="half" idx="2"/>
          </p:nvPr>
        </p:nvPicPr>
        <p:blipFill>
          <a:blip r:embed="rId2"/>
          <a:stretch>
            <a:fillRect/>
          </a:stretch>
        </p:blipFill>
        <p:spPr>
          <a:xfrm>
            <a:off x="6172200" y="1974509"/>
            <a:ext cx="5181600" cy="4053570"/>
          </a:xfrm>
        </p:spPr>
      </p:pic>
    </p:spTree>
    <p:extLst>
      <p:ext uri="{BB962C8B-B14F-4D97-AF65-F5344CB8AC3E}">
        <p14:creationId xmlns:p14="http://schemas.microsoft.com/office/powerpoint/2010/main" val="3497325999"/>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30D5D-1E1A-6AC6-32BE-B255D2906954}"/>
              </a:ext>
            </a:extLst>
          </p:cNvPr>
          <p:cNvSpPr>
            <a:spLocks noGrp="1"/>
          </p:cNvSpPr>
          <p:nvPr>
            <p:ph type="title"/>
          </p:nvPr>
        </p:nvSpPr>
        <p:spPr/>
        <p:txBody>
          <a:bodyPr/>
          <a:lstStyle/>
          <a:p>
            <a:r>
              <a:rPr lang="es-ES" dirty="0"/>
              <a:t>El agua y sus propiedades</a:t>
            </a:r>
          </a:p>
        </p:txBody>
      </p:sp>
      <p:sp>
        <p:nvSpPr>
          <p:cNvPr id="3" name="Marcador de contenido 2">
            <a:extLst>
              <a:ext uri="{FF2B5EF4-FFF2-40B4-BE49-F238E27FC236}">
                <a16:creationId xmlns:a16="http://schemas.microsoft.com/office/drawing/2014/main" id="{1A443837-CDD2-184E-C89C-6F20B8451704}"/>
              </a:ext>
            </a:extLst>
          </p:cNvPr>
          <p:cNvSpPr>
            <a:spLocks noGrp="1"/>
          </p:cNvSpPr>
          <p:nvPr>
            <p:ph sz="half" idx="1"/>
          </p:nvPr>
        </p:nvSpPr>
        <p:spPr/>
        <p:txBody>
          <a:bodyPr/>
          <a:lstStyle/>
          <a:p>
            <a:endParaRPr lang="es-ES" dirty="0"/>
          </a:p>
          <a:p>
            <a:r>
              <a:rPr lang="es-ES" sz="1800" dirty="0"/>
              <a:t>Este desbalance de cargas genera un momento dipolar.</a:t>
            </a:r>
          </a:p>
          <a:p>
            <a:r>
              <a:rPr lang="es-ES" sz="1800" dirty="0"/>
              <a:t>Debido a este momento dipolar los átomos de agua tienden a crear </a:t>
            </a:r>
            <a:r>
              <a:rPr lang="es-ES" sz="1800" b="1" dirty="0"/>
              <a:t>puentes de hidrógeno</a:t>
            </a:r>
            <a:r>
              <a:rPr lang="es-ES" sz="1800" dirty="0"/>
              <a:t> con los átomos vecinos.</a:t>
            </a:r>
          </a:p>
          <a:p>
            <a:r>
              <a:rPr lang="es-ES" sz="1800" dirty="0"/>
              <a:t>Esto hace que, debido a la atracción electrostática las moléculas de agua tiendan a colocarse de manera tetragonal.</a:t>
            </a:r>
          </a:p>
          <a:p>
            <a:r>
              <a:rPr lang="es-ES" sz="1800" dirty="0"/>
              <a:t>No obstante, la “fuerza entrópica” tiende a desordenarlos.</a:t>
            </a:r>
          </a:p>
          <a:p>
            <a:endParaRPr lang="es-ES" dirty="0"/>
          </a:p>
          <a:p>
            <a:endParaRPr lang="es-ES" dirty="0"/>
          </a:p>
        </p:txBody>
      </p:sp>
      <p:pic>
        <p:nvPicPr>
          <p:cNvPr id="8" name="Marcador de contenido 7">
            <a:extLst>
              <a:ext uri="{FF2B5EF4-FFF2-40B4-BE49-F238E27FC236}">
                <a16:creationId xmlns:a16="http://schemas.microsoft.com/office/drawing/2014/main" id="{7BAF155F-AE04-D78D-1DEE-F6893F360061}"/>
              </a:ext>
            </a:extLst>
          </p:cNvPr>
          <p:cNvPicPr>
            <a:picLocks noGrp="1" noChangeAspect="1"/>
          </p:cNvPicPr>
          <p:nvPr>
            <p:ph sz="half" idx="2"/>
          </p:nvPr>
        </p:nvPicPr>
        <p:blipFill>
          <a:blip r:embed="rId2"/>
          <a:stretch>
            <a:fillRect/>
          </a:stretch>
        </p:blipFill>
        <p:spPr>
          <a:xfrm>
            <a:off x="6172200" y="3004042"/>
            <a:ext cx="5181600" cy="1994504"/>
          </a:xfrm>
        </p:spPr>
      </p:pic>
    </p:spTree>
    <p:extLst>
      <p:ext uri="{BB962C8B-B14F-4D97-AF65-F5344CB8AC3E}">
        <p14:creationId xmlns:p14="http://schemas.microsoft.com/office/powerpoint/2010/main" val="4238614778"/>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30D5D-1E1A-6AC6-32BE-B255D2906954}"/>
              </a:ext>
            </a:extLst>
          </p:cNvPr>
          <p:cNvSpPr>
            <a:spLocks noGrp="1"/>
          </p:cNvSpPr>
          <p:nvPr>
            <p:ph type="title"/>
          </p:nvPr>
        </p:nvSpPr>
        <p:spPr/>
        <p:txBody>
          <a:bodyPr/>
          <a:lstStyle/>
          <a:p>
            <a:r>
              <a:rPr lang="es-ES" dirty="0"/>
              <a:t>El agua y sus propiedades</a:t>
            </a:r>
          </a:p>
        </p:txBody>
      </p:sp>
      <p:sp>
        <p:nvSpPr>
          <p:cNvPr id="3" name="Marcador de contenido 2">
            <a:extLst>
              <a:ext uri="{FF2B5EF4-FFF2-40B4-BE49-F238E27FC236}">
                <a16:creationId xmlns:a16="http://schemas.microsoft.com/office/drawing/2014/main" id="{1A443837-CDD2-184E-C89C-6F20B8451704}"/>
              </a:ext>
            </a:extLst>
          </p:cNvPr>
          <p:cNvSpPr>
            <a:spLocks noGrp="1"/>
          </p:cNvSpPr>
          <p:nvPr>
            <p:ph sz="half" idx="1"/>
          </p:nvPr>
        </p:nvSpPr>
        <p:spPr/>
        <p:txBody>
          <a:bodyPr/>
          <a:lstStyle/>
          <a:p>
            <a:endParaRPr lang="es-ES" dirty="0"/>
          </a:p>
          <a:p>
            <a:r>
              <a:rPr lang="es-ES" sz="1800" dirty="0"/>
              <a:t>Cuando la temperatura disminuye la “fuerza entrópica” se reduce y el hielo cristaliza, esto lo hace en una estructura hexagonal (no hexagonal compacta)  que es mucho menos densa que el agua líquida, lo que le permite flotar.</a:t>
            </a:r>
          </a:p>
          <a:p>
            <a:endParaRPr lang="es-ES" sz="1800" dirty="0"/>
          </a:p>
          <a:p>
            <a:endParaRPr lang="es-ES" dirty="0"/>
          </a:p>
        </p:txBody>
      </p:sp>
      <p:pic>
        <p:nvPicPr>
          <p:cNvPr id="14" name="Marcador de contenido 13">
            <a:extLst>
              <a:ext uri="{FF2B5EF4-FFF2-40B4-BE49-F238E27FC236}">
                <a16:creationId xmlns:a16="http://schemas.microsoft.com/office/drawing/2014/main" id="{8FCF498A-32DF-AC29-595A-A3DFEE66B49D}"/>
              </a:ext>
            </a:extLst>
          </p:cNvPr>
          <p:cNvPicPr>
            <a:picLocks noGrp="1" noChangeAspect="1"/>
          </p:cNvPicPr>
          <p:nvPr>
            <p:ph sz="half" idx="2"/>
          </p:nvPr>
        </p:nvPicPr>
        <p:blipFill>
          <a:blip r:embed="rId2"/>
          <a:stretch>
            <a:fillRect/>
          </a:stretch>
        </p:blipFill>
        <p:spPr>
          <a:xfrm>
            <a:off x="6172200" y="2124702"/>
            <a:ext cx="5181600" cy="3753184"/>
          </a:xfrm>
          <a:prstGeom prst="roundRect">
            <a:avLst>
              <a:gd name="adj" fmla="val 11180"/>
            </a:avLst>
          </a:prstGeom>
        </p:spPr>
      </p:pic>
    </p:spTree>
    <p:extLst>
      <p:ext uri="{BB962C8B-B14F-4D97-AF65-F5344CB8AC3E}">
        <p14:creationId xmlns:p14="http://schemas.microsoft.com/office/powerpoint/2010/main" val="3540332725"/>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30D5D-1E1A-6AC6-32BE-B255D2906954}"/>
              </a:ext>
            </a:extLst>
          </p:cNvPr>
          <p:cNvSpPr>
            <a:spLocks noGrp="1"/>
          </p:cNvSpPr>
          <p:nvPr>
            <p:ph type="title"/>
          </p:nvPr>
        </p:nvSpPr>
        <p:spPr/>
        <p:txBody>
          <a:bodyPr/>
          <a:lstStyle/>
          <a:p>
            <a:r>
              <a:rPr lang="es-ES" dirty="0"/>
              <a:t>El agua y sus propiedades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1A443837-CDD2-184E-C89C-6F20B8451704}"/>
                  </a:ext>
                </a:extLst>
              </p:cNvPr>
              <p:cNvSpPr>
                <a:spLocks noGrp="1"/>
              </p:cNvSpPr>
              <p:nvPr>
                <p:ph sz="half" idx="1"/>
              </p:nvPr>
            </p:nvSpPr>
            <p:spPr/>
            <p:txBody>
              <a:bodyPr/>
              <a:lstStyle/>
              <a:p>
                <a:endParaRPr lang="es-ES" dirty="0"/>
              </a:p>
              <a:p>
                <a:r>
                  <a:rPr lang="es-ES" sz="1800" dirty="0"/>
                  <a:t>Este momento dipolar que tiene el agua está íntimamente ligado con la capacidad de sus moléculas para disolver otras sustancias químicas.</a:t>
                </a:r>
              </a:p>
              <a:p>
                <a:r>
                  <a:rPr lang="es-ES" sz="1800" dirty="0"/>
                  <a:t>Cuando una sustancia interacciona con el agua puede o no romper estos enlaces que tienen las moléculas de agua entre ellas, recordemos la fórmula de la  energía libre:</a:t>
                </a:r>
              </a:p>
              <a:p>
                <a:endParaRPr lang="es-ES" sz="1800" dirty="0"/>
              </a:p>
              <a:p>
                <a:pPr marL="0" indent="0">
                  <a:buNone/>
                </a:pPr>
                <a14:m>
                  <m:oMathPara xmlns:m="http://schemas.openxmlformats.org/officeDocument/2006/math">
                    <m:oMathParaPr>
                      <m:jc m:val="centerGroup"/>
                    </m:oMathParaPr>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𝐺</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º = </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𝐻</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º − </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𝑇</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𝑆</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º</m:t>
                      </m:r>
                    </m:oMath>
                  </m:oMathPara>
                </a14:m>
                <a:endParaRPr lang="es-ES" sz="1800" dirty="0"/>
              </a:p>
              <a:p>
                <a:endParaRPr lang="es-ES" sz="1800" dirty="0"/>
              </a:p>
              <a:p>
                <a:endParaRPr lang="es-ES" dirty="0"/>
              </a:p>
            </p:txBody>
          </p:sp>
        </mc:Choice>
        <mc:Fallback>
          <p:sp>
            <p:nvSpPr>
              <p:cNvPr id="3" name="Marcador de contenido 2">
                <a:extLst>
                  <a:ext uri="{FF2B5EF4-FFF2-40B4-BE49-F238E27FC236}">
                    <a16:creationId xmlns:a16="http://schemas.microsoft.com/office/drawing/2014/main" id="{1A443837-CDD2-184E-C89C-6F20B8451704}"/>
                  </a:ext>
                </a:extLst>
              </p:cNvPr>
              <p:cNvSpPr>
                <a:spLocks noGrp="1" noRot="1" noChangeAspect="1" noMove="1" noResize="1" noEditPoints="1" noAdjustHandles="1" noChangeArrowheads="1" noChangeShapeType="1" noTextEdit="1"/>
              </p:cNvSpPr>
              <p:nvPr>
                <p:ph sz="half" idx="1"/>
              </p:nvPr>
            </p:nvSpPr>
            <p:spPr>
              <a:blipFill>
                <a:blip r:embed="rId2"/>
                <a:stretch>
                  <a:fillRect l="-824" r="-471"/>
                </a:stretch>
              </a:blipFill>
            </p:spPr>
            <p:txBody>
              <a:bodyPr/>
              <a:lstStyle/>
              <a:p>
                <a:r>
                  <a:rPr lang="es-ES">
                    <a:noFill/>
                  </a:rPr>
                  <a:t> </a:t>
                </a:r>
              </a:p>
            </p:txBody>
          </p:sp>
        </mc:Fallback>
      </mc:AlternateContent>
      <p:pic>
        <p:nvPicPr>
          <p:cNvPr id="14" name="Marcador de contenido 13">
            <a:extLst>
              <a:ext uri="{FF2B5EF4-FFF2-40B4-BE49-F238E27FC236}">
                <a16:creationId xmlns:a16="http://schemas.microsoft.com/office/drawing/2014/main" id="{8FCF498A-32DF-AC29-595A-A3DFEE66B49D}"/>
              </a:ext>
            </a:extLst>
          </p:cNvPr>
          <p:cNvPicPr>
            <a:picLocks noGrp="1" noChangeAspect="1"/>
          </p:cNvPicPr>
          <p:nvPr>
            <p:ph sz="half" idx="2"/>
          </p:nvPr>
        </p:nvPicPr>
        <p:blipFill>
          <a:blip r:embed="rId3"/>
          <a:stretch>
            <a:fillRect/>
          </a:stretch>
        </p:blipFill>
        <p:spPr>
          <a:xfrm>
            <a:off x="6172200" y="2124702"/>
            <a:ext cx="5181600" cy="3753184"/>
          </a:xfrm>
          <a:prstGeom prst="roundRect">
            <a:avLst>
              <a:gd name="adj" fmla="val 11180"/>
            </a:avLst>
          </a:prstGeom>
        </p:spPr>
      </p:pic>
    </p:spTree>
    <p:extLst>
      <p:ext uri="{BB962C8B-B14F-4D97-AF65-F5344CB8AC3E}">
        <p14:creationId xmlns:p14="http://schemas.microsoft.com/office/powerpoint/2010/main" val="3043960231"/>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30D5D-1E1A-6AC6-32BE-B255D2906954}"/>
              </a:ext>
            </a:extLst>
          </p:cNvPr>
          <p:cNvSpPr>
            <a:spLocks noGrp="1"/>
          </p:cNvSpPr>
          <p:nvPr>
            <p:ph type="title"/>
          </p:nvPr>
        </p:nvSpPr>
        <p:spPr/>
        <p:txBody>
          <a:bodyPr/>
          <a:lstStyle/>
          <a:p>
            <a:r>
              <a:rPr lang="es-ES" dirty="0"/>
              <a:t>El agua y sus propiedades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1A443837-CDD2-184E-C89C-6F20B8451704}"/>
                  </a:ext>
                </a:extLst>
              </p:cNvPr>
              <p:cNvSpPr>
                <a:spLocks noGrp="1"/>
              </p:cNvSpPr>
              <p:nvPr>
                <p:ph sz="half" idx="1"/>
              </p:nvPr>
            </p:nvSpPr>
            <p:spPr/>
            <p:txBody>
              <a:bodyPr/>
              <a:lstStyle/>
              <a:p>
                <a:pPr marL="0" indent="0">
                  <a:buNone/>
                </a:pPr>
                <a:endParaRPr lang="es-ES" sz="1800" dirty="0"/>
              </a:p>
              <a:p>
                <a:pPr marL="0" indent="0">
                  <a:buNone/>
                </a:pPr>
                <a:endParaRPr lang="es-ES" sz="18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𝐺</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º = </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𝐻</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º − </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𝑇</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𝑆</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º</m:t>
                      </m:r>
                    </m:oMath>
                  </m:oMathPara>
                </a14:m>
                <a:endParaRPr lang="es-ES" sz="1800" dirty="0"/>
              </a:p>
              <a:p>
                <a:r>
                  <a:rPr lang="es-ES" sz="1800" dirty="0"/>
                  <a:t>Si la molécula que se encuentra en agua tiene un momento dipolar muy similar al agua entonces </a:t>
                </a:r>
                <a14:m>
                  <m:oMath xmlns:m="http://schemas.openxmlformats.org/officeDocument/2006/math">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𝛥</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𝐻</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≈0</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y la mejor solución es que la partícula se disuelva en agua.</a:t>
                </a:r>
              </a:p>
              <a:p>
                <a:endParaRPr lang="es-ES" sz="1800" dirty="0"/>
              </a:p>
              <a:p>
                <a:endParaRPr lang="es-ES" sz="1800" dirty="0"/>
              </a:p>
              <a:p>
                <a:endParaRPr lang="es-ES" dirty="0"/>
              </a:p>
            </p:txBody>
          </p:sp>
        </mc:Choice>
        <mc:Fallback>
          <p:sp>
            <p:nvSpPr>
              <p:cNvPr id="3" name="Marcador de contenido 2">
                <a:extLst>
                  <a:ext uri="{FF2B5EF4-FFF2-40B4-BE49-F238E27FC236}">
                    <a16:creationId xmlns:a16="http://schemas.microsoft.com/office/drawing/2014/main" id="{1A443837-CDD2-184E-C89C-6F20B8451704}"/>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es-ES">
                    <a:noFill/>
                  </a:rPr>
                  <a:t> </a:t>
                </a:r>
              </a:p>
            </p:txBody>
          </p:sp>
        </mc:Fallback>
      </mc:AlternateContent>
      <p:pic>
        <p:nvPicPr>
          <p:cNvPr id="14" name="Marcador de contenido 13">
            <a:extLst>
              <a:ext uri="{FF2B5EF4-FFF2-40B4-BE49-F238E27FC236}">
                <a16:creationId xmlns:a16="http://schemas.microsoft.com/office/drawing/2014/main" id="{8FCF498A-32DF-AC29-595A-A3DFEE66B49D}"/>
              </a:ext>
            </a:extLst>
          </p:cNvPr>
          <p:cNvPicPr>
            <a:picLocks noGrp="1" noChangeAspect="1"/>
          </p:cNvPicPr>
          <p:nvPr>
            <p:ph sz="half" idx="2"/>
          </p:nvPr>
        </p:nvPicPr>
        <p:blipFill>
          <a:blip r:embed="rId3"/>
          <a:stretch>
            <a:fillRect/>
          </a:stretch>
        </p:blipFill>
        <p:spPr>
          <a:xfrm>
            <a:off x="6172200" y="2124702"/>
            <a:ext cx="5181600" cy="3753184"/>
          </a:xfrm>
          <a:prstGeom prst="roundRect">
            <a:avLst>
              <a:gd name="adj" fmla="val 11180"/>
            </a:avLst>
          </a:prstGeom>
        </p:spPr>
      </p:pic>
    </p:spTree>
    <p:extLst>
      <p:ext uri="{BB962C8B-B14F-4D97-AF65-F5344CB8AC3E}">
        <p14:creationId xmlns:p14="http://schemas.microsoft.com/office/powerpoint/2010/main" val="2070062606"/>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30D5D-1E1A-6AC6-32BE-B255D2906954}"/>
              </a:ext>
            </a:extLst>
          </p:cNvPr>
          <p:cNvSpPr>
            <a:spLocks noGrp="1"/>
          </p:cNvSpPr>
          <p:nvPr>
            <p:ph type="title"/>
          </p:nvPr>
        </p:nvSpPr>
        <p:spPr/>
        <p:txBody>
          <a:bodyPr/>
          <a:lstStyle/>
          <a:p>
            <a:r>
              <a:rPr lang="es-ES" dirty="0"/>
              <a:t>El agua y sus propiedades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1A443837-CDD2-184E-C89C-6F20B8451704}"/>
                  </a:ext>
                </a:extLst>
              </p:cNvPr>
              <p:cNvSpPr>
                <a:spLocks noGrp="1"/>
              </p:cNvSpPr>
              <p:nvPr>
                <p:ph sz="half" idx="1"/>
              </p:nvPr>
            </p:nvSpPr>
            <p:spPr/>
            <p:txBody>
              <a:bodyPr/>
              <a:lstStyle/>
              <a:p>
                <a:pPr marL="0" indent="0">
                  <a:buNone/>
                </a:pPr>
                <a:endParaRPr lang="es-ES" sz="1800" dirty="0"/>
              </a:p>
              <a:p>
                <a:pPr marL="0" indent="0">
                  <a:buNone/>
                </a:pPr>
                <a:endParaRPr lang="es-ES" sz="18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𝐺</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º = </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𝐻</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º − </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𝑇</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𝑆</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º</m:t>
                      </m:r>
                    </m:oMath>
                  </m:oMathPara>
                </a14:m>
                <a:endParaRPr lang="es-ES" sz="1800" dirty="0"/>
              </a:p>
              <a:p>
                <a:r>
                  <a:rPr lang="es-ES" sz="1800" dirty="0"/>
                  <a:t>Si la molécula tiene un momento dipolar muy diferente al del agua pasan cosas interesantes.</a:t>
                </a:r>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Algunas moléculas, por ejemplo, las no polares, son “encapsuladas” por el agua, para reducir así la energía interna (entalpía) total del sistema.</a:t>
                </a:r>
              </a:p>
              <a:p>
                <a:r>
                  <a:rPr lang="es-ES" sz="1800" kern="100" dirty="0">
                    <a:latin typeface="Calibri" panose="020F0502020204030204" pitchFamily="34" charset="0"/>
                    <a:ea typeface="Calibri" panose="020F0502020204030204" pitchFamily="34" charset="0"/>
                    <a:cs typeface="Times New Roman" panose="02020603050405020304" pitchFamily="18" charset="0"/>
                  </a:rPr>
                  <a:t>Esto da lugar a fenómenos muy interesantes donde aumentar la temperatura reduce la solubilidad.</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dirty="0"/>
              </a:p>
              <a:p>
                <a:endParaRPr lang="es-ES" sz="1800" dirty="0"/>
              </a:p>
              <a:p>
                <a:endParaRPr lang="es-ES" dirty="0"/>
              </a:p>
            </p:txBody>
          </p:sp>
        </mc:Choice>
        <mc:Fallback>
          <p:sp>
            <p:nvSpPr>
              <p:cNvPr id="3" name="Marcador de contenido 2">
                <a:extLst>
                  <a:ext uri="{FF2B5EF4-FFF2-40B4-BE49-F238E27FC236}">
                    <a16:creationId xmlns:a16="http://schemas.microsoft.com/office/drawing/2014/main" id="{1A443837-CDD2-184E-C89C-6F20B8451704}"/>
                  </a:ext>
                </a:extLst>
              </p:cNvPr>
              <p:cNvSpPr>
                <a:spLocks noGrp="1" noRot="1" noChangeAspect="1" noMove="1" noResize="1" noEditPoints="1" noAdjustHandles="1" noChangeArrowheads="1" noChangeShapeType="1" noTextEdit="1"/>
              </p:cNvSpPr>
              <p:nvPr>
                <p:ph sz="half" idx="1"/>
              </p:nvPr>
            </p:nvSpPr>
            <p:spPr>
              <a:blipFill>
                <a:blip r:embed="rId2"/>
                <a:stretch>
                  <a:fillRect l="-824" r="-941"/>
                </a:stretch>
              </a:blipFill>
            </p:spPr>
            <p:txBody>
              <a:bodyPr/>
              <a:lstStyle/>
              <a:p>
                <a:r>
                  <a:rPr lang="es-ES">
                    <a:noFill/>
                  </a:rPr>
                  <a:t> </a:t>
                </a:r>
              </a:p>
            </p:txBody>
          </p:sp>
        </mc:Fallback>
      </mc:AlternateContent>
      <p:pic>
        <p:nvPicPr>
          <p:cNvPr id="7" name="Marcador de contenido 6">
            <a:extLst>
              <a:ext uri="{FF2B5EF4-FFF2-40B4-BE49-F238E27FC236}">
                <a16:creationId xmlns:a16="http://schemas.microsoft.com/office/drawing/2014/main" id="{D37B1064-07DF-705E-E9C1-9011E1F81A3B}"/>
              </a:ext>
            </a:extLst>
          </p:cNvPr>
          <p:cNvPicPr>
            <a:picLocks noGrp="1" noChangeAspect="1"/>
          </p:cNvPicPr>
          <p:nvPr>
            <p:ph sz="half" idx="2"/>
          </p:nvPr>
        </p:nvPicPr>
        <p:blipFill>
          <a:blip r:embed="rId3"/>
          <a:stretch>
            <a:fillRect/>
          </a:stretch>
        </p:blipFill>
        <p:spPr>
          <a:xfrm>
            <a:off x="7096125" y="2443956"/>
            <a:ext cx="3333750" cy="3114675"/>
          </a:xfrm>
        </p:spPr>
      </p:pic>
    </p:spTree>
    <p:extLst>
      <p:ext uri="{BB962C8B-B14F-4D97-AF65-F5344CB8AC3E}">
        <p14:creationId xmlns:p14="http://schemas.microsoft.com/office/powerpoint/2010/main" val="396289599"/>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30662</TotalTime>
  <Words>6369</Words>
  <Application>Microsoft Office PowerPoint</Application>
  <PresentationFormat>Panorámica</PresentationFormat>
  <Paragraphs>737</Paragraphs>
  <Slides>120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120</vt:i4>
      </vt:variant>
    </vt:vector>
  </HeadingPairs>
  <TitlesOfParts>
    <vt:vector size="129" baseType="lpstr">
      <vt:lpstr>Aptos</vt:lpstr>
      <vt:lpstr>Aptos Display</vt:lpstr>
      <vt:lpstr>Arial</vt:lpstr>
      <vt:lpstr>Calibri</vt:lpstr>
      <vt:lpstr>Cambria</vt:lpstr>
      <vt:lpstr>Cambria Math</vt:lpstr>
      <vt:lpstr>Symbol</vt:lpstr>
      <vt:lpstr>Times New Roman</vt:lpstr>
      <vt:lpstr>Tema de Office</vt:lpstr>
      <vt:lpstr>T4 Termodinámica de la vida</vt:lpstr>
      <vt:lpstr>Recordemos: Entropía</vt:lpstr>
      <vt:lpstr>Principios de la termodinámica</vt:lpstr>
      <vt:lpstr>¿Cómo se mide el desorden?</vt:lpstr>
      <vt:lpstr>¿Cómo se mide el desorden?</vt:lpstr>
      <vt:lpstr>¿Cómo se mide el desorden?</vt:lpstr>
      <vt:lpstr>¿Cómo se mide el desorden?</vt:lpstr>
      <vt:lpstr>¿Cómo se mide el desorden?</vt:lpstr>
      <vt:lpstr>¿Cómo se mide el desorden?</vt:lpstr>
      <vt:lpstr>¿Cómo se mide el desorden?</vt:lpstr>
      <vt:lpstr>Principio cero</vt:lpstr>
      <vt:lpstr>Primera Ley de la Termodinámica (Conservación de la Energía)</vt:lpstr>
      <vt:lpstr>Primera Ley de la Termodinámica (Conservación de la Energía)</vt:lpstr>
      <vt:lpstr>Primera Ley de la Termodinámica (Conservación de la Energía)</vt:lpstr>
      <vt:lpstr>Primera Ley de la Termodinámica (Conservación de la Energía)</vt:lpstr>
      <vt:lpstr>Primera Ley de la Termodinámica (Conservación de la Energía)</vt:lpstr>
      <vt:lpstr>Segunda Ley de la termodinámica (Entropía)</vt:lpstr>
      <vt:lpstr>Segunda Ley de la termodinámica (Entropía)</vt:lpstr>
      <vt:lpstr>Segunda Ley de la termodinámica (Entropía)</vt:lpstr>
      <vt:lpstr>Segunda Ley de la termodinámica (Entropía)</vt:lpstr>
      <vt:lpstr>Segunda Ley de la termodinámica (Entropía)</vt:lpstr>
      <vt:lpstr>Tercera ley de la termodinámica</vt:lpstr>
      <vt:lpstr>Tercera ley de la termodinámica</vt:lpstr>
      <vt:lpstr>Tercera ley de la termodinámica</vt:lpstr>
      <vt:lpstr>Tercera ley de la termodinámica</vt:lpstr>
      <vt:lpstr>Tercera ley de la termodinámica</vt:lpstr>
      <vt:lpstr>Para más información:</vt:lpstr>
      <vt:lpstr>Energía libre de Gibbs</vt:lpstr>
      <vt:lpstr>Energía libre de Gibbs</vt:lpstr>
      <vt:lpstr>Energía libre de Gibbs</vt:lpstr>
      <vt:lpstr>En resumen</vt:lpstr>
      <vt:lpstr>Distribución de Boltzmann</vt:lpstr>
      <vt:lpstr>Distribución de Boltzmann</vt:lpstr>
      <vt:lpstr>Distribución de Boltzmann</vt:lpstr>
      <vt:lpstr>Distribución de Boltzmann</vt:lpstr>
      <vt:lpstr>Distribución de Boltzmann</vt:lpstr>
      <vt:lpstr>Distribución de Boltzmann</vt:lpstr>
      <vt:lpstr>Distribución de Boltzmann</vt:lpstr>
      <vt:lpstr>Distribución de Boltzmann</vt:lpstr>
      <vt:lpstr>Distribución de Boltzmann</vt:lpstr>
      <vt:lpstr>Distribución de Boltzmann</vt:lpstr>
      <vt:lpstr>Distribución de Boltzmann</vt:lpstr>
      <vt:lpstr>Distribución de Boltzmann</vt:lpstr>
      <vt:lpstr>Distribución de Boltzmann</vt:lpstr>
      <vt:lpstr>Distribución de Boltzmann</vt:lpstr>
      <vt:lpstr>Energía libre</vt:lpstr>
      <vt:lpstr>Energía libre</vt:lpstr>
      <vt:lpstr>Energía libre</vt:lpstr>
      <vt:lpstr>Energía libre</vt:lpstr>
      <vt:lpstr>Energía libre</vt:lpstr>
      <vt:lpstr>Energía libre</vt:lpstr>
      <vt:lpstr>Energía libre</vt:lpstr>
      <vt:lpstr>Fuerzas entrópicas</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Presión osmótica</vt:lpstr>
      <vt:lpstr>Fuerza electrostática</vt:lpstr>
      <vt:lpstr>Fuerza electrostática</vt:lpstr>
      <vt:lpstr>Fuerza electrostática</vt:lpstr>
      <vt:lpstr>Fuerza electrostática</vt:lpstr>
      <vt:lpstr>Fuerza electrostática</vt:lpstr>
      <vt:lpstr>Fuerza electrostática</vt:lpstr>
      <vt:lpstr>Fuerza electrostática</vt:lpstr>
      <vt:lpstr>Fuerza electrostática</vt:lpstr>
      <vt:lpstr>Fuerza electrostática</vt:lpstr>
      <vt:lpstr>Fuerza electrostática</vt:lpstr>
      <vt:lpstr>Fuerza electrostática</vt:lpstr>
      <vt:lpstr>Fuerza electrostática</vt:lpstr>
      <vt:lpstr>Fuerza electrostática</vt:lpstr>
      <vt:lpstr>Fuerza electrostática</vt:lpstr>
      <vt:lpstr>El agua y sus propiedades</vt:lpstr>
      <vt:lpstr>El agua y sus propiedades</vt:lpstr>
      <vt:lpstr>El agua y sus propiedades</vt:lpstr>
      <vt:lpstr>El agua y sus propiedades</vt:lpstr>
      <vt:lpstr>El agua y sus propiedades</vt:lpstr>
      <vt:lpstr>El agua y sus propiedades</vt:lpstr>
      <vt:lpstr>El agua y sus propiedades</vt:lpstr>
      <vt:lpstr>El agua y sus propiedades</vt:lpstr>
      <vt:lpstr>El agua y sus propiedades</vt:lpstr>
      <vt:lpstr>Autoensamblaje</vt:lpstr>
      <vt:lpstr>Autoensamblaje</vt:lpstr>
      <vt:lpstr>Autoensamblaje</vt:lpstr>
      <vt:lpstr>Autoensamblaje</vt:lpstr>
      <vt:lpstr>Autoensamblaje celular</vt:lpstr>
      <vt:lpstr>Autoensamblaje celular</vt:lpstr>
      <vt:lpstr>Autoensamblaje celular</vt:lpstr>
      <vt:lpstr>Autoensamblaje celular</vt:lpstr>
      <vt:lpstr>Autoensamblaje celular</vt:lpstr>
      <vt:lpstr>Autoensamblaje celular</vt:lpstr>
      <vt:lpstr>Autoensamblaje celular</vt:lpstr>
      <vt:lpstr>Autoensamblaje celular</vt:lpstr>
      <vt:lpstr>Autoensamblaje celular</vt:lpstr>
      <vt:lpstr>Autoensamblaje celular</vt:lpstr>
      <vt:lpstr>Autoensamblaje celular</vt:lpstr>
      <vt:lpstr>Autoensamblaje celular</vt:lpstr>
      <vt:lpstr>Autoensamblaje celular</vt:lpstr>
      <vt:lpstr>Autoensamblaje celular</vt:lpstr>
      <vt:lpstr>Autoensamblaje celular</vt:lpstr>
      <vt:lpstr>Autoensamblaje celular</vt:lpstr>
    </vt:vector>
  </TitlesOfParts>
  <Company>Fundacio Eurecat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Víctor Llamas Martínez</dc:creator>
  <cp:lastModifiedBy>Víctor Llamas Martínez</cp:lastModifiedBy>
  <cp:revision>40</cp:revision>
  <dcterms:created xsi:type="dcterms:W3CDTF">2024-08-28T16:53:23Z</dcterms:created>
  <dcterms:modified xsi:type="dcterms:W3CDTF">2024-09-29T23:11:22Z</dcterms:modified>
</cp:coreProperties>
</file>